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4"/>
  </p:sldMasterIdLst>
  <p:notesMasterIdLst>
    <p:notesMasterId r:id="rId34"/>
  </p:notesMasterIdLst>
  <p:handoutMasterIdLst>
    <p:handoutMasterId r:id="rId35"/>
  </p:handoutMasterIdLst>
  <p:sldIdLst>
    <p:sldId id="1497" r:id="rId5"/>
    <p:sldId id="1552" r:id="rId6"/>
    <p:sldId id="1553" r:id="rId7"/>
    <p:sldId id="1554" r:id="rId8"/>
    <p:sldId id="1498" r:id="rId9"/>
    <p:sldId id="1500" r:id="rId10"/>
    <p:sldId id="1519" r:id="rId11"/>
    <p:sldId id="1522" r:id="rId12"/>
    <p:sldId id="1515" r:id="rId13"/>
    <p:sldId id="1518" r:id="rId14"/>
    <p:sldId id="1543" r:id="rId15"/>
    <p:sldId id="1524" r:id="rId16"/>
    <p:sldId id="1545" r:id="rId17"/>
    <p:sldId id="1546" r:id="rId18"/>
    <p:sldId id="1547" r:id="rId19"/>
    <p:sldId id="1525" r:id="rId20"/>
    <p:sldId id="1527" r:id="rId21"/>
    <p:sldId id="1536" r:id="rId22"/>
    <p:sldId id="1544" r:id="rId23"/>
    <p:sldId id="1529" r:id="rId24"/>
    <p:sldId id="1542" r:id="rId25"/>
    <p:sldId id="1520" r:id="rId26"/>
    <p:sldId id="1551" r:id="rId27"/>
    <p:sldId id="1556" r:id="rId28"/>
    <p:sldId id="1548" r:id="rId29"/>
    <p:sldId id="1535" r:id="rId30"/>
    <p:sldId id="1549" r:id="rId31"/>
    <p:sldId id="1550" r:id="rId32"/>
    <p:sldId id="155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99FF"/>
    <a:srgbClr val="008080"/>
    <a:srgbClr val="FF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9184" autoAdjust="0"/>
  </p:normalViewPr>
  <p:slideViewPr>
    <p:cSldViewPr snapToGrid="0">
      <p:cViewPr varScale="1">
        <p:scale>
          <a:sx n="57" d="100"/>
          <a:sy n="57" d="100"/>
        </p:scale>
        <p:origin x="1680" y="27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3/11/2026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3/11/2026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come to the end of our study of john and the end of our bible study for the year. </a:t>
            </a:r>
          </a:p>
          <a:p>
            <a:r>
              <a:rPr lang="en-US" dirty="0"/>
              <a:t>We will be looking at: The empty tomb, doubting Thomas and the post resurrection appearances</a:t>
            </a:r>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1832459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we begin a third story. READ </a:t>
            </a:r>
          </a:p>
          <a:p>
            <a:r>
              <a:rPr lang="en-US"/>
              <a:t>This is still the same Sunday but in the evening. * * and we know from Luke * </a:t>
            </a:r>
          </a:p>
          <a:p>
            <a:r>
              <a:rPr lang="en-US"/>
              <a:t>He lets them touch his wounds and eats with them. He assures them he is fully risen and not a spirit.  </a:t>
            </a:r>
          </a:p>
          <a:p>
            <a:r>
              <a:rPr lang="en-US"/>
              <a:t>The other gospels also describe other appearances on this Sunday. In matthew he appeared to the other women</a:t>
            </a:r>
          </a:p>
          <a:p>
            <a:r>
              <a:rPr lang="en-US"/>
              <a:t>In Mark and Luke he appears to the 2 on the road to Ammeus, And in Luke he appears to Ptere. </a:t>
            </a:r>
          </a:p>
          <a:p>
            <a:r>
              <a:rPr lang="en-US"/>
              <a:t>The disciples also now believe  through personal interaction</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355147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TO RED END  </a:t>
            </a:r>
          </a:p>
          <a:p>
            <a:r>
              <a:rPr lang="en-US"/>
              <a:t>Now Jesus commissions his disciples with continuing his mission.. READ </a:t>
            </a:r>
          </a:p>
          <a:p>
            <a:r>
              <a:rPr lang="en-US"/>
              <a:t>We are reminded of :  *  Just as Adam’s life came from God, now the apostles spiritual life comes from Jesus . This is a work of re-creation</a:t>
            </a:r>
          </a:p>
          <a:p>
            <a:r>
              <a:rPr lang="en-US"/>
              <a:t>From the catechism we read * Jesus not only transfers his own ministry to the apostles, but through the spirit, his own power as well.</a:t>
            </a:r>
          </a:p>
          <a:p>
            <a:r>
              <a:rPr lang="en-US"/>
              <a:t>So, the apsotles believe jesus is risen through personal interaction and are given a commission by him to forgive sins.</a:t>
            </a:r>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310160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we have the last of our stories.  READ GREEN  Thomas was not present when Jesus appeared to the other 10,, </a:t>
            </a:r>
          </a:p>
          <a:p>
            <a:r>
              <a:rPr lang="en-US"/>
              <a:t>READ TO END</a:t>
            </a:r>
          </a:p>
          <a:p>
            <a:r>
              <a:rPr lang="en-US"/>
              <a:t>Thomas will not accept the testimony of many witnesses and credible witnesses. They are his friends.</a:t>
            </a:r>
          </a:p>
          <a:p>
            <a:r>
              <a:rPr lang="en-US"/>
              <a:t>So what is he saying *  and he makes a specific demand *</a:t>
            </a:r>
          </a:p>
          <a:p>
            <a:r>
              <a:rPr lang="en-US"/>
              <a:t>Remember, this was the disciple who was prepared to go and die with Jesus. Could it be that he was so shocked awhat happened and so despondent that he was not able to comprehend the possibility that Jesus could be alive?  But he is being honest, he is not pretending to go along just to be ageeable.</a:t>
            </a:r>
          </a:p>
        </p:txBody>
      </p:sp>
      <p:sp>
        <p:nvSpPr>
          <p:cNvPr id="4" name="Slide Number Placeholder 3"/>
          <p:cNvSpPr>
            <a:spLocks noGrp="1"/>
          </p:cNvSpPr>
          <p:nvPr>
            <p:ph type="sldNum" sz="quarter" idx="5"/>
          </p:nvPr>
        </p:nvSpPr>
        <p:spPr/>
        <p:txBody>
          <a:bodyPr/>
          <a:lstStyle/>
          <a:p>
            <a:fld id="{BFDD6F49-EBB7-4CCF-97A8-E526BB28BB69}" type="slidenum">
              <a:rPr lang="en-US" smtClean="0"/>
              <a:t>13</a:t>
            </a:fld>
            <a:endParaRPr lang="en-US" dirty="0"/>
          </a:p>
        </p:txBody>
      </p:sp>
    </p:spTree>
    <p:extLst>
      <p:ext uri="{BB962C8B-B14F-4D97-AF65-F5344CB8AC3E}">
        <p14:creationId xmlns:p14="http://schemas.microsoft.com/office/powerpoint/2010/main" val="2448653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WHITE *  READ BLUE * </a:t>
            </a:r>
          </a:p>
          <a:p>
            <a:r>
              <a:rPr lang="en-US"/>
              <a:t>Even though the disciples believe that Jesus has risen, they do not yet understand its meaning or its significance for them. They are still in hiding</a:t>
            </a:r>
          </a:p>
          <a:p>
            <a:r>
              <a:rPr lang="en-US"/>
              <a:t>READ GREEN * </a:t>
            </a:r>
          </a:p>
          <a:p>
            <a:r>
              <a:rPr lang="en-US"/>
              <a:t>It must have been a surprise when Jesus repeats his statemenr back to him.</a:t>
            </a:r>
          </a:p>
          <a:p>
            <a:r>
              <a:rPr lang="en-US"/>
              <a:t>READ  After touching Jesus, Thomas utters a statement of Faith in the divinity of Jesus * * Thomas is the first disciple to understand what the resurrection of Jesus trult maens.</a:t>
            </a:r>
          </a:p>
        </p:txBody>
      </p:sp>
      <p:sp>
        <p:nvSpPr>
          <p:cNvPr id="4" name="Slide Number Placeholder 3"/>
          <p:cNvSpPr>
            <a:spLocks noGrp="1"/>
          </p:cNvSpPr>
          <p:nvPr>
            <p:ph type="sldNum" sz="quarter" idx="5"/>
          </p:nvPr>
        </p:nvSpPr>
        <p:spPr/>
        <p:txBody>
          <a:bodyPr/>
          <a:lstStyle/>
          <a:p>
            <a:fld id="{BFDD6F49-EBB7-4CCF-97A8-E526BB28BB69}" type="slidenum">
              <a:rPr lang="en-US" smtClean="0"/>
              <a:t>14</a:t>
            </a:fld>
            <a:endParaRPr lang="en-US" dirty="0"/>
          </a:p>
        </p:txBody>
      </p:sp>
    </p:spTree>
    <p:extLst>
      <p:ext uri="{BB962C8B-B14F-4D97-AF65-F5344CB8AC3E}">
        <p14:creationId xmlns:p14="http://schemas.microsoft.com/office/powerpoint/2010/main" val="391334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Thomas needed a personal and physical experience to believe, but here Jusus gives * </a:t>
            </a:r>
          </a:p>
          <a:p>
            <a:r>
              <a:rPr lang="en-US"/>
              <a:t>as st paul wrote in Hebrews *  So we learn * and again from Paul *  We have the scritpures to keep us stron in our belief.</a:t>
            </a:r>
          </a:p>
        </p:txBody>
      </p:sp>
      <p:sp>
        <p:nvSpPr>
          <p:cNvPr id="4" name="Slide Number Placeholder 3"/>
          <p:cNvSpPr>
            <a:spLocks noGrp="1"/>
          </p:cNvSpPr>
          <p:nvPr>
            <p:ph type="sldNum" sz="quarter" idx="5"/>
          </p:nvPr>
        </p:nvSpPr>
        <p:spPr/>
        <p:txBody>
          <a:bodyPr/>
          <a:lstStyle/>
          <a:p>
            <a:fld id="{BFDD6F49-EBB7-4CCF-97A8-E526BB28BB69}" type="slidenum">
              <a:rPr lang="en-US" smtClean="0"/>
              <a:t>15</a:t>
            </a:fld>
            <a:endParaRPr lang="en-US" dirty="0"/>
          </a:p>
        </p:txBody>
      </p:sp>
    </p:spTree>
    <p:extLst>
      <p:ext uri="{BB962C8B-B14F-4D97-AF65-F5344CB8AC3E}">
        <p14:creationId xmlns:p14="http://schemas.microsoft.com/office/powerpoint/2010/main" val="18437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 We have eye witness testimony not only through Jogn but in all the Gospels to give us a reason to believe and through belief to have etenal life with God.</a:t>
            </a:r>
          </a:p>
          <a:p>
            <a:r>
              <a:rPr lang="en-US"/>
              <a:t>And this is a wonderful conclusion for this gospel, except for the fact that we have one more chapter.</a:t>
            </a:r>
          </a:p>
        </p:txBody>
      </p:sp>
      <p:sp>
        <p:nvSpPr>
          <p:cNvPr id="4" name="Slide Number Placeholder 3"/>
          <p:cNvSpPr>
            <a:spLocks noGrp="1"/>
          </p:cNvSpPr>
          <p:nvPr>
            <p:ph type="sldNum" sz="quarter" idx="5"/>
          </p:nvPr>
        </p:nvSpPr>
        <p:spPr/>
        <p:txBody>
          <a:bodyPr/>
          <a:lstStyle/>
          <a:p>
            <a:fld id="{BFDD6F49-EBB7-4CCF-97A8-E526BB28BB69}" type="slidenum">
              <a:rPr lang="en-US" smtClean="0"/>
              <a:t>16</a:t>
            </a:fld>
            <a:endParaRPr lang="en-US" dirty="0"/>
          </a:p>
        </p:txBody>
      </p:sp>
    </p:spTree>
    <p:extLst>
      <p:ext uri="{BB962C8B-B14F-4D97-AF65-F5344CB8AC3E}">
        <p14:creationId xmlns:p14="http://schemas.microsoft.com/office/powerpoint/2010/main" val="10769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so we have a final chapter. What do we know about this chapter? * * * *</a:t>
            </a:r>
          </a:p>
        </p:txBody>
      </p:sp>
      <p:sp>
        <p:nvSpPr>
          <p:cNvPr id="4" name="Slide Number Placeholder 3"/>
          <p:cNvSpPr>
            <a:spLocks noGrp="1"/>
          </p:cNvSpPr>
          <p:nvPr>
            <p:ph type="sldNum" sz="quarter" idx="5"/>
          </p:nvPr>
        </p:nvSpPr>
        <p:spPr/>
        <p:txBody>
          <a:bodyPr/>
          <a:lstStyle/>
          <a:p>
            <a:fld id="{BFDD6F49-EBB7-4CCF-97A8-E526BB28BB69}" type="slidenum">
              <a:rPr lang="en-US" smtClean="0"/>
              <a:t>17</a:t>
            </a:fld>
            <a:endParaRPr lang="en-US" dirty="0"/>
          </a:p>
        </p:txBody>
      </p:sp>
    </p:spTree>
    <p:extLst>
      <p:ext uri="{BB962C8B-B14F-4D97-AF65-F5344CB8AC3E}">
        <p14:creationId xmlns:p14="http://schemas.microsoft.com/office/powerpoint/2010/main" val="3435498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hear about one more appearance of Jesus  READ </a:t>
            </a:r>
          </a:p>
          <a:p>
            <a:r>
              <a:rPr lang="en-US"/>
              <a:t> The Sea of Tiberius is also known as the Sea of Galilee</a:t>
            </a:r>
          </a:p>
          <a:p>
            <a:r>
              <a:rPr lang="en-US"/>
              <a:t>We have 7 disciples, 7 being a holy number </a:t>
            </a:r>
          </a:p>
          <a:p>
            <a:r>
              <a:rPr lang="en-US"/>
              <a:t>*  Zebedee’s sons were James and John</a:t>
            </a:r>
          </a:p>
          <a:p>
            <a:r>
              <a:rPr lang="en-US"/>
              <a:t>We also see that the disciples are not sure what to do next, so have returned to their professions as fisherman and Peter is the decision maker for the group.</a:t>
            </a:r>
          </a:p>
          <a:p>
            <a:r>
              <a:rPr lang="en-US"/>
              <a:t>They are weary, hungry and hopeless after a night of fishing with no results</a:t>
            </a:r>
          </a:p>
        </p:txBody>
      </p:sp>
      <p:sp>
        <p:nvSpPr>
          <p:cNvPr id="4" name="Slide Number Placeholder 3"/>
          <p:cNvSpPr>
            <a:spLocks noGrp="1"/>
          </p:cNvSpPr>
          <p:nvPr>
            <p:ph type="sldNum" sz="quarter" idx="5"/>
          </p:nvPr>
        </p:nvSpPr>
        <p:spPr/>
        <p:txBody>
          <a:bodyPr/>
          <a:lstStyle/>
          <a:p>
            <a:fld id="{BFDD6F49-EBB7-4CCF-97A8-E526BB28BB69}" type="slidenum">
              <a:rPr lang="en-US" smtClean="0"/>
              <a:t>18</a:t>
            </a:fld>
            <a:endParaRPr lang="en-US" dirty="0"/>
          </a:p>
        </p:txBody>
      </p:sp>
    </p:spTree>
    <p:extLst>
      <p:ext uri="{BB962C8B-B14F-4D97-AF65-F5344CB8AC3E}">
        <p14:creationId xmlns:p14="http://schemas.microsoft.com/office/powerpoint/2010/main" val="319371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GREEN *</a:t>
            </a:r>
          </a:p>
          <a:p>
            <a:r>
              <a:rPr lang="en-US"/>
              <a:t>READ </a:t>
            </a:r>
          </a:p>
          <a:p>
            <a:r>
              <a:rPr lang="en-US"/>
              <a:t>We have here a lesson for what can be accomplished when you believe. Jesus has come to them at their place of work * * Fishermen fished at night and they could have told Jesus that fishing in the day was pointless and refused. But they gave it a try.</a:t>
            </a:r>
          </a:p>
        </p:txBody>
      </p:sp>
      <p:sp>
        <p:nvSpPr>
          <p:cNvPr id="4" name="Slide Number Placeholder 3"/>
          <p:cNvSpPr>
            <a:spLocks noGrp="1"/>
          </p:cNvSpPr>
          <p:nvPr>
            <p:ph type="sldNum" sz="quarter" idx="5"/>
          </p:nvPr>
        </p:nvSpPr>
        <p:spPr/>
        <p:txBody>
          <a:bodyPr/>
          <a:lstStyle/>
          <a:p>
            <a:fld id="{BFDD6F49-EBB7-4CCF-97A8-E526BB28BB69}" type="slidenum">
              <a:rPr lang="en-US" smtClean="0"/>
              <a:t>19</a:t>
            </a:fld>
            <a:endParaRPr lang="en-US" dirty="0"/>
          </a:p>
        </p:txBody>
      </p:sp>
    </p:spTree>
    <p:extLst>
      <p:ext uri="{BB962C8B-B14F-4D97-AF65-F5344CB8AC3E}">
        <p14:creationId xmlns:p14="http://schemas.microsoft.com/office/powerpoint/2010/main" val="3266766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WHITE *</a:t>
            </a:r>
          </a:p>
          <a:p>
            <a:r>
              <a:rPr lang="en-US"/>
              <a:t>READ GREEN  there is only one other time a charcoal fire has been mentioned in John *</a:t>
            </a:r>
          </a:p>
        </p:txBody>
      </p:sp>
      <p:sp>
        <p:nvSpPr>
          <p:cNvPr id="4" name="Slide Number Placeholder 3"/>
          <p:cNvSpPr>
            <a:spLocks noGrp="1"/>
          </p:cNvSpPr>
          <p:nvPr>
            <p:ph type="sldNum" sz="quarter" idx="5"/>
          </p:nvPr>
        </p:nvSpPr>
        <p:spPr/>
        <p:txBody>
          <a:bodyPr/>
          <a:lstStyle/>
          <a:p>
            <a:fld id="{BFDD6F49-EBB7-4CCF-97A8-E526BB28BB69}" type="slidenum">
              <a:rPr lang="en-US" smtClean="0"/>
              <a:t>20</a:t>
            </a:fld>
            <a:endParaRPr lang="en-US" dirty="0"/>
          </a:p>
        </p:txBody>
      </p:sp>
    </p:spTree>
    <p:extLst>
      <p:ext uri="{BB962C8B-B14F-4D97-AF65-F5344CB8AC3E}">
        <p14:creationId xmlns:p14="http://schemas.microsoft.com/office/powerpoint/2010/main" val="327123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is a master story teller. He knows exactly what he wants to say and knows precisely how he’s ging to get there. He wants us to believe in the divinity of Jesus. </a:t>
            </a:r>
          </a:p>
          <a:p>
            <a:r>
              <a:rPr lang="en-US"/>
              <a:t>He started at the beginning * He then shows us how Jesus is *</a:t>
            </a:r>
          </a:p>
          <a:p>
            <a:r>
              <a:rPr lang="en-US"/>
              <a:t>We have seen the * and the *  Ther are many witnesses to all of this. Jesus may not be the type of messiah everyone was expecting, but everything in John is pointing to his divinity.</a:t>
            </a:r>
          </a:p>
          <a:p>
            <a:r>
              <a:rPr lang="en-US"/>
              <a:t>Except *  He is now daed and lying in a tomb.</a:t>
            </a:r>
          </a:p>
          <a:p>
            <a:r>
              <a:rPr lang="en-US"/>
              <a:t>But John knows what he wants to emphasize.</a:t>
            </a:r>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dirty="0"/>
          </a:p>
        </p:txBody>
      </p:sp>
    </p:spTree>
    <p:extLst>
      <p:ext uri="{BB962C8B-B14F-4D97-AF65-F5344CB8AC3E}">
        <p14:creationId xmlns:p14="http://schemas.microsoft.com/office/powerpoint/2010/main" val="335507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ALL  we kniw numerology * was an important element in John’s writing. We know that 3 is a holy number and this is the third time Jesus has appeared to his disciple. We know that he has appeared to others, but as far as the group, this is the 3</a:t>
            </a:r>
            <a:r>
              <a:rPr lang="en-US" baseline="30000"/>
              <a:t>rd</a:t>
            </a:r>
            <a:r>
              <a:rPr lang="en-US"/>
              <a:t> appearance.</a:t>
            </a:r>
          </a:p>
          <a:p>
            <a:r>
              <a:rPr lang="en-US"/>
              <a:t>And 153 fish is an intesting number. There are many theories as to what this means, and ther is no agreement.The original meanin has been lost. But, I am going to present 3 of the theories here.</a:t>
            </a:r>
          </a:p>
          <a:p>
            <a:r>
              <a:rPr lang="en-US"/>
              <a:t>*** and for those who are not mathematically inclined, St ugustine was referring to this type of pyramid with 17 rows. *</a:t>
            </a:r>
          </a:p>
        </p:txBody>
      </p:sp>
      <p:sp>
        <p:nvSpPr>
          <p:cNvPr id="4" name="Slide Number Placeholder 3"/>
          <p:cNvSpPr>
            <a:spLocks noGrp="1"/>
          </p:cNvSpPr>
          <p:nvPr>
            <p:ph type="sldNum" sz="quarter" idx="5"/>
          </p:nvPr>
        </p:nvSpPr>
        <p:spPr/>
        <p:txBody>
          <a:bodyPr/>
          <a:lstStyle/>
          <a:p>
            <a:fld id="{BFDD6F49-EBB7-4CCF-97A8-E526BB28BB69}" type="slidenum">
              <a:rPr lang="en-US" smtClean="0"/>
              <a:t>21</a:t>
            </a:fld>
            <a:endParaRPr lang="en-US" dirty="0"/>
          </a:p>
        </p:txBody>
      </p:sp>
    </p:spTree>
    <p:extLst>
      <p:ext uri="{BB962C8B-B14F-4D97-AF65-F5344CB8AC3E}">
        <p14:creationId xmlns:p14="http://schemas.microsoft.com/office/powerpoint/2010/main" val="135446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speaks directly to Peter. He will question Pter 3 times . 3 times Pter will reaffirm his love for Jesus. He is given the chance to atone for his triple denial of Jesus in front of that other charcoal fire.</a:t>
            </a:r>
          </a:p>
          <a:p>
            <a:r>
              <a:rPr lang="en-US"/>
              <a:t>Read * READ *</a:t>
            </a:r>
          </a:p>
        </p:txBody>
      </p:sp>
      <p:sp>
        <p:nvSpPr>
          <p:cNvPr id="4" name="Slide Number Placeholder 3"/>
          <p:cNvSpPr>
            <a:spLocks noGrp="1"/>
          </p:cNvSpPr>
          <p:nvPr>
            <p:ph type="sldNum" sz="quarter" idx="5"/>
          </p:nvPr>
        </p:nvSpPr>
        <p:spPr/>
        <p:txBody>
          <a:bodyPr/>
          <a:lstStyle/>
          <a:p>
            <a:fld id="{BFDD6F49-EBB7-4CCF-97A8-E526BB28BB69}" type="slidenum">
              <a:rPr lang="en-US" smtClean="0"/>
              <a:t>22</a:t>
            </a:fld>
            <a:endParaRPr lang="en-US" dirty="0"/>
          </a:p>
        </p:txBody>
      </p:sp>
    </p:spTree>
    <p:extLst>
      <p:ext uri="{BB962C8B-B14F-4D97-AF65-F5344CB8AC3E}">
        <p14:creationId xmlns:p14="http://schemas.microsoft.com/office/powerpoint/2010/main" val="2322048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  </a:t>
            </a:r>
          </a:p>
          <a:p>
            <a:r>
              <a:rPr lang="en-US"/>
              <a:t>And we see here *  Pter’s restitution is complete</a:t>
            </a:r>
          </a:p>
          <a:p>
            <a:r>
              <a:rPr lang="en-US"/>
              <a:t>and * Jesus the good shepherd entrusts to Pter the task of shepherding his entire flock. It is to Peter alone that Jesus after his resurrection bestowed the jurisdiction of chief pastor &amp; ruler over all his fold.</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23</a:t>
            </a:fld>
            <a:endParaRPr lang="en-US" dirty="0"/>
          </a:p>
        </p:txBody>
      </p:sp>
    </p:spTree>
    <p:extLst>
      <p:ext uri="{BB962C8B-B14F-4D97-AF65-F5344CB8AC3E}">
        <p14:creationId xmlns:p14="http://schemas.microsoft.com/office/powerpoint/2010/main" val="2667338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 </a:t>
            </a:r>
          </a:p>
          <a:p>
            <a:r>
              <a:rPr lang="en-US"/>
              <a:t>and “follow me” actually translates to * *</a:t>
            </a:r>
          </a:p>
          <a:p>
            <a:r>
              <a:rPr lang="en-US"/>
              <a:t>So we see here that this addendum further clarifies the primacy of Peter.</a:t>
            </a:r>
          </a:p>
        </p:txBody>
      </p:sp>
      <p:sp>
        <p:nvSpPr>
          <p:cNvPr id="4" name="Slide Number Placeholder 3"/>
          <p:cNvSpPr>
            <a:spLocks noGrp="1"/>
          </p:cNvSpPr>
          <p:nvPr>
            <p:ph type="sldNum" sz="quarter" idx="5"/>
          </p:nvPr>
        </p:nvSpPr>
        <p:spPr/>
        <p:txBody>
          <a:bodyPr/>
          <a:lstStyle/>
          <a:p>
            <a:fld id="{BFDD6F49-EBB7-4CCF-97A8-E526BB28BB69}" type="slidenum">
              <a:rPr lang="en-US" smtClean="0"/>
              <a:t>24</a:t>
            </a:fld>
            <a:endParaRPr lang="en-US" dirty="0"/>
          </a:p>
        </p:txBody>
      </p:sp>
    </p:spTree>
    <p:extLst>
      <p:ext uri="{BB962C8B-B14F-4D97-AF65-F5344CB8AC3E}">
        <p14:creationId xmlns:p14="http://schemas.microsoft.com/office/powerpoint/2010/main" val="2087986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BLUE Peter’s first response to the personal challenge from Jesus is to deflect by wondering what Jesus wanted to do regarding someone else. Peter is human with human foibles</a:t>
            </a:r>
          </a:p>
          <a:p>
            <a:r>
              <a:rPr lang="en-US"/>
              <a:t> *</a:t>
            </a:r>
          </a:p>
          <a:p>
            <a:r>
              <a:rPr lang="en-US"/>
              <a:t>READ GREEN God has a destiny for each one of us. Pter and we need to consider what Jesus requires of us knowing that he might require something different from another.</a:t>
            </a:r>
          </a:p>
        </p:txBody>
      </p:sp>
      <p:sp>
        <p:nvSpPr>
          <p:cNvPr id="4" name="Slide Number Placeholder 3"/>
          <p:cNvSpPr>
            <a:spLocks noGrp="1"/>
          </p:cNvSpPr>
          <p:nvPr>
            <p:ph type="sldNum" sz="quarter" idx="5"/>
          </p:nvPr>
        </p:nvSpPr>
        <p:spPr/>
        <p:txBody>
          <a:bodyPr/>
          <a:lstStyle/>
          <a:p>
            <a:fld id="{BFDD6F49-EBB7-4CCF-97A8-E526BB28BB69}" type="slidenum">
              <a:rPr lang="en-US" smtClean="0"/>
              <a:t>25</a:t>
            </a:fld>
            <a:endParaRPr lang="en-US" dirty="0"/>
          </a:p>
        </p:txBody>
      </p:sp>
    </p:spTree>
    <p:extLst>
      <p:ext uri="{BB962C8B-B14F-4D97-AF65-F5344CB8AC3E}">
        <p14:creationId xmlns:p14="http://schemas.microsoft.com/office/powerpoint/2010/main" val="1741266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a:t>
            </a:r>
          </a:p>
        </p:txBody>
      </p:sp>
      <p:sp>
        <p:nvSpPr>
          <p:cNvPr id="4" name="Slide Number Placeholder 3"/>
          <p:cNvSpPr>
            <a:spLocks noGrp="1"/>
          </p:cNvSpPr>
          <p:nvPr>
            <p:ph type="sldNum" sz="quarter" idx="5"/>
          </p:nvPr>
        </p:nvSpPr>
        <p:spPr/>
        <p:txBody>
          <a:bodyPr/>
          <a:lstStyle/>
          <a:p>
            <a:fld id="{BFDD6F49-EBB7-4CCF-97A8-E526BB28BB69}" type="slidenum">
              <a:rPr lang="en-US" smtClean="0"/>
              <a:t>26</a:t>
            </a:fld>
            <a:endParaRPr lang="en-US" dirty="0"/>
          </a:p>
        </p:txBody>
      </p:sp>
    </p:spTree>
    <p:extLst>
      <p:ext uri="{BB962C8B-B14F-4D97-AF65-F5344CB8AC3E}">
        <p14:creationId xmlns:p14="http://schemas.microsoft.com/office/powerpoint/2010/main" val="3791699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WHITE  we are given a very strong hint as to who the gospel writer is. </a:t>
            </a:r>
          </a:p>
          <a:p>
            <a:r>
              <a:rPr lang="en-US"/>
              <a:t>We know from vs 20 *  and from Vs 2. * John was one of the sons of Zebedee and he was know as the beloved disciple.</a:t>
            </a:r>
          </a:p>
          <a:p>
            <a:r>
              <a:rPr lang="en-US"/>
              <a:t>And the gospel ends with a reminder </a:t>
            </a:r>
          </a:p>
          <a:p>
            <a:r>
              <a:rPr lang="en-US"/>
              <a:t>READ *</a:t>
            </a:r>
          </a:p>
        </p:txBody>
      </p:sp>
      <p:sp>
        <p:nvSpPr>
          <p:cNvPr id="4" name="Slide Number Placeholder 3"/>
          <p:cNvSpPr>
            <a:spLocks noGrp="1"/>
          </p:cNvSpPr>
          <p:nvPr>
            <p:ph type="sldNum" sz="quarter" idx="5"/>
          </p:nvPr>
        </p:nvSpPr>
        <p:spPr/>
        <p:txBody>
          <a:bodyPr/>
          <a:lstStyle/>
          <a:p>
            <a:fld id="{BFDD6F49-EBB7-4CCF-97A8-E526BB28BB69}" type="slidenum">
              <a:rPr lang="en-US" smtClean="0"/>
              <a:t>27</a:t>
            </a:fld>
            <a:endParaRPr lang="en-US" dirty="0"/>
          </a:p>
        </p:txBody>
      </p:sp>
    </p:spTree>
    <p:extLst>
      <p:ext uri="{BB962C8B-B14F-4D97-AF65-F5344CB8AC3E}">
        <p14:creationId xmlns:p14="http://schemas.microsoft.com/office/powerpoint/2010/main" val="380126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take a brief look at where we have gone.</a:t>
            </a:r>
          </a:p>
          <a:p>
            <a:r>
              <a:rPr lang="en-US"/>
              <a:t>We started out with *James * *</a:t>
            </a:r>
          </a:p>
          <a:p>
            <a:r>
              <a:rPr lang="en-US"/>
              <a:t>We end up with *John * *</a:t>
            </a:r>
          </a:p>
        </p:txBody>
      </p:sp>
      <p:sp>
        <p:nvSpPr>
          <p:cNvPr id="4" name="Slide Number Placeholder 3"/>
          <p:cNvSpPr>
            <a:spLocks noGrp="1"/>
          </p:cNvSpPr>
          <p:nvPr>
            <p:ph type="sldNum" sz="quarter" idx="5"/>
          </p:nvPr>
        </p:nvSpPr>
        <p:spPr/>
        <p:txBody>
          <a:bodyPr/>
          <a:lstStyle/>
          <a:p>
            <a:fld id="{BFDD6F49-EBB7-4CCF-97A8-E526BB28BB69}" type="slidenum">
              <a:rPr lang="en-US" smtClean="0"/>
              <a:t>28</a:t>
            </a:fld>
            <a:endParaRPr lang="en-US" dirty="0"/>
          </a:p>
        </p:txBody>
      </p:sp>
    </p:spTree>
    <p:extLst>
      <p:ext uri="{BB962C8B-B14F-4D97-AF65-F5344CB8AC3E}">
        <p14:creationId xmlns:p14="http://schemas.microsoft.com/office/powerpoint/2010/main" val="1058759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BA60-1099-EFB8-FBBE-D9B324B4A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05544-B3CF-C113-E90E-039CD7128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D7AEA-1271-BCA5-E501-867AAF666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6A1B51-9F2D-E637-2121-AC5BF2DF8C8E}"/>
              </a:ext>
            </a:extLst>
          </p:cNvPr>
          <p:cNvSpPr>
            <a:spLocks noGrp="1"/>
          </p:cNvSpPr>
          <p:nvPr>
            <p:ph type="sldNum" sz="quarter" idx="5"/>
          </p:nvPr>
        </p:nvSpPr>
        <p:spPr/>
        <p:txBody>
          <a:bodyPr/>
          <a:lstStyle/>
          <a:p>
            <a:fld id="{BFDD6F49-EBB7-4CCF-97A8-E526BB28BB69}" type="slidenum">
              <a:rPr lang="en-US" smtClean="0"/>
              <a:t>29</a:t>
            </a:fld>
            <a:endParaRPr lang="en-US" dirty="0"/>
          </a:p>
        </p:txBody>
      </p:sp>
    </p:spTree>
    <p:extLst>
      <p:ext uri="{BB962C8B-B14F-4D97-AF65-F5344CB8AC3E}">
        <p14:creationId xmlns:p14="http://schemas.microsoft.com/office/powerpoint/2010/main" val="16824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starts out chapter 20 by *  He then gives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will be presented with actual eye witness accounts of what happened after the burial.</a:t>
            </a:r>
          </a:p>
          <a:p>
            <a:r>
              <a:rPr lang="en-US"/>
              <a:t>Within each of these stories we need to pay attention to * who is involved , what type… and  how do…</a:t>
            </a:r>
          </a:p>
          <a:p>
            <a:r>
              <a:rPr lang="en-US"/>
              <a:t>And,  the end of chapter 20 John also tells us *</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133086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John sets the scene  BLUE * PURPLE * DARK ** Mary runs to Pter. We can already see the primacy of Pter here.</a:t>
            </a:r>
          </a:p>
          <a:p>
            <a:r>
              <a:rPr lang="en-US"/>
              <a:t>We can also see here with the word “we” that Mary was probable not alone, but John is concentrating his story with respect to her. Mary was present at the crucifixion as an eye witness to Jesus death.</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2052245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so we have the who of our first story. Peter and the other disciple – John.  We know that John does not mention himself in the writing of this gospel. This was a way of writing at the time.</a:t>
            </a:r>
          </a:p>
          <a:p>
            <a:pPr marL="0" indent="0">
              <a:buFont typeface="Arial" panose="020B0604020202020204" pitchFamily="34" charset="0"/>
              <a:buNone/>
            </a:pPr>
            <a:r>
              <a:rPr lang="en-US"/>
              <a:t>John being younger gets there first . So what is john thinking?  * *</a:t>
            </a:r>
          </a:p>
          <a:p>
            <a:pPr marL="0" indent="0">
              <a:buFont typeface="Arial" panose="020B0604020202020204" pitchFamily="34" charset="0"/>
              <a:buNone/>
            </a:pPr>
            <a:r>
              <a:rPr lang="en-US"/>
              <a:t>We see through his writing that John is observant and contemplative. The cloths are there. Jesus has not been moved. No graverobber would unwrap a corpse to take it as the cloths soaked in the perfumes would be the desired items.</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dirty="0"/>
          </a:p>
        </p:txBody>
      </p:sp>
    </p:spTree>
    <p:extLst>
      <p:ext uri="{BB962C8B-B14F-4D97-AF65-F5344CB8AC3E}">
        <p14:creationId xmlns:p14="http://schemas.microsoft.com/office/powerpoint/2010/main" val="88029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We see here Peter the action oriented impulsive disciple. Nothing will stop him from entering the tomb right away. </a:t>
            </a:r>
          </a:p>
          <a:p>
            <a:r>
              <a:rPr lang="en-US"/>
              <a:t>The image we get of the burial clothes is that they are ordered. The clothes themselves are not strewn about, and the headcovering is even neatly rolled up. </a:t>
            </a:r>
          </a:p>
          <a:p>
            <a:r>
              <a:rPr lang="en-US"/>
              <a:t>If we remember Lazarus, he had to hop out and be unbound and unwound. That is not the idea here. So what would these two disciples have to process?</a:t>
            </a:r>
          </a:p>
          <a:p>
            <a:r>
              <a:rPr lang="en-US"/>
              <a:t>* </a:t>
            </a:r>
          </a:p>
          <a:p>
            <a:r>
              <a:rPr lang="en-US"/>
              <a:t>* Then John entered. He had seen there were burial cloths but now sees how they are arrayed. What the physical evidence points to reqieres faith and he believes.</a:t>
            </a:r>
          </a:p>
          <a:p>
            <a:r>
              <a:rPr lang="en-US"/>
              <a:t>John believes on evidence alone. Even not yet understanding the scripture.  Pter still needs time to process. </a:t>
            </a:r>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dirty="0"/>
          </a:p>
        </p:txBody>
      </p:sp>
    </p:spTree>
    <p:extLst>
      <p:ext uri="{BB962C8B-B14F-4D97-AF65-F5344CB8AC3E}">
        <p14:creationId xmlns:p14="http://schemas.microsoft.com/office/powerpoint/2010/main" val="11659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now turn to the stroy of Mary who has returned to the tomb  READ WHITE Mary wants to see what the apostles saw and looks into the tomb.  </a:t>
            </a:r>
          </a:p>
          <a:p>
            <a:r>
              <a:rPr lang="en-US"/>
              <a:t>GREEN We again see a reference to the old testament from exodus which points to who Jesus is. When God gave directions for building the arc of the covenant, he said * </a:t>
            </a:r>
          </a:p>
          <a:p>
            <a:r>
              <a:rPr lang="en-US"/>
              <a:t>READ But mary still believes that Jesus has been stolen. She has such love for Jesus that the appearance of 2 angels do not surprise her.</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8</a:t>
            </a:fld>
            <a:endParaRPr lang="en-US" dirty="0"/>
          </a:p>
        </p:txBody>
      </p:sp>
    </p:spTree>
    <p:extLst>
      <p:ext uri="{BB962C8B-B14F-4D97-AF65-F5344CB8AC3E}">
        <p14:creationId xmlns:p14="http://schemas.microsoft.com/office/powerpoint/2010/main" val="107905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We can understand that at times when you are not expecting to see someone in a certain place, you have trouble processing who they are. But it appears here and further on in John that Jesus somehow looks different after his resuection. Let’s take a look at the catechism *</a:t>
            </a:r>
          </a:p>
          <a:p>
            <a:r>
              <a:rPr lang="en-US"/>
              <a:t> </a:t>
            </a:r>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190422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t>
            </a:r>
          </a:p>
          <a:p>
            <a:r>
              <a:rPr lang="en-US"/>
              <a:t>Mary recognizes Jesus through his voice * </a:t>
            </a:r>
          </a:p>
          <a:p>
            <a:r>
              <a:rPr lang="en-US"/>
              <a:t>and proclaims his resurrection to the disciples.</a:t>
            </a:r>
          </a:p>
          <a:p>
            <a:r>
              <a:rPr lang="en-US"/>
              <a:t>We also see Jesus call them his brothers  * </a:t>
            </a:r>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554833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0936" y="5218032"/>
            <a:ext cx="10932414" cy="786384"/>
          </a:xfrm>
        </p:spPr>
        <p:txBody>
          <a:bodyPr anchor="b">
            <a:noAutofit/>
          </a:bodyPr>
          <a:lstStyle>
            <a:lvl1pPr algn="l">
              <a:defRPr sz="5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0936" y="5972629"/>
            <a:ext cx="10932414"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4D12F663-2D42-4D8D-8B66-F6D7B96B7E4F}" type="datetime1">
              <a:rPr lang="en-US" smtClean="0"/>
              <a:t>3/11/2026</a:t>
            </a:fld>
            <a:endParaRPr lang="en-US" dirty="0"/>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96117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2139939" y="603250"/>
            <a:ext cx="6940265" cy="1247114"/>
          </a:xfrm>
        </p:spPr>
        <p:txBody>
          <a:bodyPr anchor="t">
            <a:normAutofit/>
          </a:bodyPr>
          <a:lstStyle>
            <a:lvl1pPr>
              <a:defRPr sz="44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139939" y="2946400"/>
            <a:ext cx="6940265" cy="307736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1F743D06-3677-41B9-93FF-F244A316173A}" type="datetime1">
              <a:rPr lang="en-US" smtClean="0"/>
              <a:t>3/11/2026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Shape 1">
            <a:extLst>
              <a:ext uri="{FF2B5EF4-FFF2-40B4-BE49-F238E27FC236}">
                <a16:creationId xmlns:a16="http://schemas.microsoft.com/office/drawing/2014/main" id="{57EC6461-B110-039F-5E9B-951A244C5823}"/>
              </a:ext>
            </a:extLst>
          </p:cNvPr>
          <p:cNvSpPr/>
          <p:nvPr userDrawn="1"/>
        </p:nvSpPr>
        <p:spPr>
          <a:xfrm>
            <a:off x="679447" y="635364"/>
            <a:ext cx="482598" cy="482537"/>
          </a:xfrm>
          <a:prstGeom prst="ellipse">
            <a:avLst/>
          </a:prstGeom>
          <a:noFill/>
          <a:ln w="12700">
            <a:solidFill>
              <a:srgbClr val="113D61"/>
            </a:solidFill>
            <a:prstDash val="solid"/>
          </a:ln>
        </p:spPr>
        <p:txBody>
          <a:bodyPr/>
          <a:lstStyle/>
          <a:p>
            <a:endParaRPr lang="en-US" sz="900" dirty="0"/>
          </a:p>
        </p:txBody>
      </p:sp>
      <p:pic>
        <p:nvPicPr>
          <p:cNvPr id="8" name="Image 0" descr=" ">
            <a:extLst>
              <a:ext uri="{FF2B5EF4-FFF2-40B4-BE49-F238E27FC236}">
                <a16:creationId xmlns:a16="http://schemas.microsoft.com/office/drawing/2014/main" id="{6FE7E00A-9B1B-C1C5-8E1D-04154B081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084" y="852674"/>
            <a:ext cx="727369" cy="73313"/>
          </a:xfrm>
          <a:prstGeom prst="rect">
            <a:avLst/>
          </a:prstGeom>
        </p:spPr>
      </p:pic>
    </p:spTree>
    <p:extLst>
      <p:ext uri="{BB962C8B-B14F-4D97-AF65-F5344CB8AC3E}">
        <p14:creationId xmlns:p14="http://schemas.microsoft.com/office/powerpoint/2010/main" val="285032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30726" y="4899892"/>
            <a:ext cx="6303475" cy="1322744"/>
          </a:xfrm>
        </p:spPr>
        <p:txBody>
          <a:bodyPr anchor="b">
            <a:noAutofit/>
          </a:bodyPr>
          <a:lstStyle>
            <a:lvl1pPr>
              <a:defRPr sz="5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30726" y="635364"/>
            <a:ext cx="6303475" cy="4179872"/>
          </a:xfrm>
        </p:spPr>
        <p:txBody>
          <a:bodyPr>
            <a:normAutofit/>
          </a:bodyPr>
          <a:lstStyle>
            <a:lvl1pPr marL="0" indent="0">
              <a:buFont typeface="+mj-lt"/>
              <a:buNone/>
              <a:defRPr sz="2000"/>
            </a:lvl1pPr>
            <a:lvl2pPr marL="228600" indent="0">
              <a:buFont typeface="+mj-lt"/>
              <a:buNone/>
              <a:defRPr sz="1800"/>
            </a:lvl2pPr>
            <a:lvl3pPr marL="457200" indent="0">
              <a:buFont typeface="+mj-lt"/>
              <a:buNone/>
              <a:defRPr sz="1600"/>
            </a:lvl3pPr>
            <a:lvl4pPr marL="685800" indent="0">
              <a:buFont typeface="+mj-lt"/>
              <a:buNone/>
              <a:defRPr sz="1400"/>
            </a:lvl4pPr>
            <a:lvl5pPr marL="914400" indent="0">
              <a:buFont typeface="+mj-lt"/>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7226261" y="0"/>
            <a:ext cx="4965675"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30726" y="6453002"/>
            <a:ext cx="1996689" cy="365125"/>
          </a:xfrm>
        </p:spPr>
        <p:txBody>
          <a:bodyPr/>
          <a:lstStyle/>
          <a:p>
            <a:fld id="{AF1BDF4E-8C13-44FB-9026-C40AFBD27988}" type="datetime1">
              <a:rPr lang="en-US" smtClean="0"/>
              <a:t>3/11/2026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3749353" y="6453002"/>
            <a:ext cx="2805405" cy="365125"/>
          </a:xfr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6504994"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49330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81F8899-13A2-4E87-9940-E0F530BAB98F}"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7924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27BE565-C398-4C36-A428-0551C7D5DE8E}"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1488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5DC3206-50E4-41A4-9C8E-9A1E3F3312DD}"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442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924239E-6716-4AEB-B56E-5A4637DB6293}"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64705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0936" y="548639"/>
            <a:ext cx="3494314" cy="5719639"/>
          </a:xfrm>
        </p:spPr>
        <p:txBody>
          <a:bodyPr>
            <a:normAutofit/>
          </a:bodyPr>
          <a:lstStyle>
            <a:lvl1pPr>
              <a:defRPr sz="50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DFF8D3B-2389-48A8-BD1C-64E8B564DC2A}"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68269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756914DD-DD42-4B3C-8A86-D2A3379492DC}" type="datetime1">
              <a:rPr lang="en-US" smtClean="0"/>
              <a:t>3/11/2026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2716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0936" y="635363"/>
            <a:ext cx="6295061" cy="2452897"/>
          </a:xfrm>
        </p:spPr>
        <p:txBody>
          <a:bodyPr anchor="t">
            <a:normAutofit/>
          </a:bodyPr>
          <a:lstStyle>
            <a:lvl1pPr>
              <a:defRPr sz="5000"/>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0936" y="3238524"/>
            <a:ext cx="6295060" cy="298411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249048" y="635364"/>
            <a:ext cx="4942952" cy="5587272"/>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28344424-14BD-402D-BC7C-E30C5D38EAD0}" type="datetime1">
              <a:rPr lang="en-US" smtClean="0"/>
              <a:t>3/11/2026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71789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36C782C4-C2E5-4A86-A35E-5A0906541E04}" type="datetime1">
              <a:rPr lang="en-US" smtClean="0"/>
              <a:t>3/11/2026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8929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548640"/>
            <a:ext cx="10966705"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2012950"/>
            <a:ext cx="10966705" cy="4296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0303E9E-867F-47D4-B13F-6E6FFB1B7C4A}"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89340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7D126C11-AC0C-4F72-92E2-191602B652CE}" type="datetime1">
              <a:rPr lang="en-US" smtClean="0"/>
              <a:t>3/11/2026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4588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D97D0C8B-A7D7-4085-BD6C-F718C2812B1E}"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88713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lvl1pPr>
              <a:defRPr>
                <a:solidFill>
                  <a:schemeClr val="tx1"/>
                </a:solidFill>
              </a:defRPr>
            </a:lvl1pPr>
          </a:lstStyle>
          <a:p>
            <a:fld id="{38E7194C-F80D-4BE7-86E9-35DE71EE480C}"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16121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1667510"/>
          </a:xfrm>
        </p:spPr>
        <p:txBody>
          <a:bodyPr anchor="b">
            <a:noAutofit/>
          </a:bodyPr>
          <a:lstStyle>
            <a:lvl1pPr>
              <a:defRPr sz="5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2178050"/>
            <a:ext cx="4512601" cy="4186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1E0ECAE9-8D9C-48C6-ACCA-BF6EC7CF4D71}"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97574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lvl1pPr>
              <a:defRPr>
                <a:solidFill>
                  <a:schemeClr val="tx1"/>
                </a:solidFill>
              </a:defRPr>
            </a:lvl1pPr>
          </a:lstStyle>
          <a:p>
            <a:fld id="{3ED2D13F-205F-4391-B493-94CB2F69FA8D}"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65849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4802C336-AE02-47E8-B1F7-E3673B5DD374}" type="datetime1">
              <a:rPr lang="en-US" smtClean="0"/>
              <a:t>3/11/2026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72893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lvl1pPr>
              <a:defRPr>
                <a:solidFill>
                  <a:schemeClr val="tx1"/>
                </a:solidFill>
              </a:defRPr>
            </a:lvl1pPr>
          </a:lstStyle>
          <a:p>
            <a:fld id="{EA99A118-8426-4787-A906-B547D3E835BD}"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45119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1B885821-1E04-4388-9DFB-9D6F038AB81E}"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1666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C0B16B68-C4C5-408E-8C30-F0466EF6C40A}"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98157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accent5"/>
                </a:solidFill>
              </a:defRPr>
            </a:lvl1pPr>
          </a:lstStyle>
          <a:p>
            <a:fld id="{942FD4E2-42C2-4AC0-A6C7-FAAF9BF6E496}"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7822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48AABB8B-4620-4B01-AC08-F2C17CE7BAD0}"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9241565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0936" y="561424"/>
            <a:ext cx="2953618" cy="2240279"/>
          </a:xfrm>
        </p:spPr>
        <p:txBody>
          <a:bodyPr anchor="t">
            <a:noAutofit/>
          </a:bodyPr>
          <a:lstStyle>
            <a:lvl1pPr>
              <a:defRPr sz="5000"/>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1248C849-3CC8-4626-8E0A-32A0C0EC1B11}"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583422" cy="2240280"/>
          </a:xfrm>
        </p:spPr>
        <p:txBody>
          <a:bodyPr>
            <a:noAutofit/>
          </a:bodyPr>
          <a:lstStyle>
            <a:lvl1pPr marL="0" indent="0">
              <a:buFont typeface="Arial" panose="020B0604020202020204" pitchFamily="34" charset="0"/>
              <a:buNone/>
              <a:defRPr sz="17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30936" y="3079730"/>
            <a:ext cx="10930126" cy="377827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7557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F9DED60-CD2F-4F53-857A-08E5A431BD6A}"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97417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CDF98E-28B2-4DBA-9573-27866346135C}"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11353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BDAD2D0-124B-490C-94A4-F4CC42766C0B}"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69405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8172407" y="1145787"/>
            <a:ext cx="3459755" cy="3394126"/>
          </a:xfrm>
        </p:spPr>
        <p:txBody>
          <a:bodyPr anchor="b">
            <a:normAutofit/>
          </a:bodyPr>
          <a:lstStyle>
            <a:lvl1pPr>
              <a:lnSpc>
                <a:spcPct val="100000"/>
              </a:lnSpc>
              <a:defRPr sz="3000" b="0" i="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46098" y="1145787"/>
            <a:ext cx="7286460" cy="4253946"/>
          </a:xfrm>
        </p:spPr>
        <p:txBody>
          <a:bodyPr lIns="91440" rIns="0" anchor="b">
            <a:normAutofit/>
          </a:bodyPr>
          <a:lstStyle>
            <a:lvl1pPr marL="0" indent="0">
              <a:lnSpc>
                <a:spcPct val="90000"/>
              </a:lnSpc>
              <a:spcBef>
                <a:spcPts val="0"/>
              </a:spcBef>
              <a:buNone/>
              <a:defRPr lang="en-US" sz="29994" i="1" kern="1200" dirty="0">
                <a:solidFill>
                  <a:srgbClr val="113D61">
                    <a:alpha val="100000"/>
                  </a:srgbClr>
                </a:solidFill>
                <a:latin typeface="+mj-lt"/>
                <a:ea typeface="Bodoni MT Italic" pitchFamily="34" charset="-122"/>
                <a:cs typeface="Bodoni MT Italic" pitchFamily="34" charset="-120"/>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6A01B54B-9DB4-4059-8190-43A1603AB7A6}" type="datetime1">
              <a:rPr lang="en-US" smtClean="0"/>
              <a:pPr/>
              <a:t>3/11/2026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9" name="Shape 2">
            <a:extLst>
              <a:ext uri="{FF2B5EF4-FFF2-40B4-BE49-F238E27FC236}">
                <a16:creationId xmlns:a16="http://schemas.microsoft.com/office/drawing/2014/main" id="{FD6197F8-EB4C-31FB-CACD-B4DF3CEE1283}"/>
              </a:ext>
            </a:extLst>
          </p:cNvPr>
          <p:cNvSpPr/>
          <p:nvPr/>
        </p:nvSpPr>
        <p:spPr>
          <a:xfrm>
            <a:off x="679447" y="5778194"/>
            <a:ext cx="482598" cy="482537"/>
          </a:xfrm>
          <a:prstGeom prst="ellipse">
            <a:avLst/>
          </a:prstGeom>
          <a:noFill/>
          <a:ln w="12700">
            <a:solidFill>
              <a:srgbClr val="113D61"/>
            </a:solidFill>
            <a:prstDash val="solid"/>
          </a:ln>
        </p:spPr>
        <p:txBody>
          <a:bodyPr/>
          <a:lstStyle/>
          <a:p>
            <a:endParaRPr lang="en-US" sz="900" dirty="0"/>
          </a:p>
        </p:txBody>
      </p:sp>
      <p:pic>
        <p:nvPicPr>
          <p:cNvPr id="10" name="Image 0" descr=" ">
            <a:extLst>
              <a:ext uri="{FF2B5EF4-FFF2-40B4-BE49-F238E27FC236}">
                <a16:creationId xmlns:a16="http://schemas.microsoft.com/office/drawing/2014/main" id="{000A43B0-2460-97F8-262A-620AEC02B2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084" y="5995505"/>
            <a:ext cx="727369" cy="73313"/>
          </a:xfrm>
          <a:prstGeom prst="rect">
            <a:avLst/>
          </a:prstGeom>
        </p:spPr>
      </p:pic>
    </p:spTree>
    <p:extLst>
      <p:ext uri="{BB962C8B-B14F-4D97-AF65-F5344CB8AC3E}">
        <p14:creationId xmlns:p14="http://schemas.microsoft.com/office/powerpoint/2010/main" val="4254584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33DB6286-1B70-4E0C-B2C0-63FFDB80C08C}" type="datetime1">
              <a:rPr lang="en-US" smtClean="0"/>
              <a:t>3/11/2026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0205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13248D83-BA57-480C-A651-E1F12A52220D}" type="datetime1">
              <a:rPr lang="en-US" smtClean="0"/>
              <a:pPr/>
              <a:t>3/11/2026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5158531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ACF3309F-6B5C-4A0B-A24E-27CA187C6F22}" type="datetime1">
              <a:rPr lang="en-US" smtClean="0"/>
              <a:t>3/11/2026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4411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139938" y="419100"/>
            <a:ext cx="9125470" cy="5734812"/>
          </a:xfrm>
        </p:spPr>
        <p:txBody>
          <a:bodyPr anchor="b">
            <a:noAutofit/>
          </a:bodyPr>
          <a:lstStyle>
            <a:lvl1pPr marL="0" indent="0">
              <a:lnSpc>
                <a:spcPct val="65000"/>
              </a:lnSpc>
              <a:buNone/>
              <a:defRPr lang="en-US" sz="5000" b="0" i="1" kern="1200" cap="all" baseline="0" dirty="0">
                <a:solidFill>
                  <a:schemeClr val="tx1"/>
                </a:solidFill>
                <a:latin typeface="+mj-lt"/>
                <a:ea typeface="+mj-ea"/>
                <a:cs typeface="+mj-cs"/>
              </a:defRPr>
            </a:lvl1pPr>
            <a:lvl2pPr marL="228600" indent="0">
              <a:lnSpc>
                <a:spcPct val="65000"/>
              </a:lnSpc>
              <a:buNone/>
              <a:defRPr lang="en-US" sz="5000" b="0" i="1" kern="1200" cap="all" baseline="0" dirty="0">
                <a:solidFill>
                  <a:schemeClr val="tx1"/>
                </a:solidFill>
                <a:latin typeface="+mj-lt"/>
                <a:ea typeface="+mj-ea"/>
                <a:cs typeface="+mj-cs"/>
              </a:defRPr>
            </a:lvl2pPr>
            <a:lvl3pPr marL="457200" indent="0">
              <a:lnSpc>
                <a:spcPct val="65000"/>
              </a:lnSpc>
              <a:buNone/>
              <a:defRPr lang="en-US" sz="5000" b="0" i="1" kern="1200" cap="all" baseline="0" dirty="0">
                <a:solidFill>
                  <a:schemeClr val="tx1"/>
                </a:solidFill>
                <a:latin typeface="+mj-lt"/>
                <a:ea typeface="+mj-ea"/>
                <a:cs typeface="+mj-cs"/>
              </a:defRPr>
            </a:lvl3pPr>
            <a:lvl4pPr marL="685800" indent="0">
              <a:lnSpc>
                <a:spcPct val="65000"/>
              </a:lnSpc>
              <a:buNone/>
              <a:defRPr lang="en-US" sz="5000" b="0" i="1" kern="1200" cap="all" baseline="0" dirty="0">
                <a:solidFill>
                  <a:schemeClr val="tx1"/>
                </a:solidFill>
                <a:latin typeface="+mj-lt"/>
                <a:ea typeface="+mj-ea"/>
                <a:cs typeface="+mj-cs"/>
              </a:defRPr>
            </a:lvl4pPr>
            <a:lvl5pPr marL="914400" indent="0">
              <a:lnSpc>
                <a:spcPct val="65000"/>
              </a:lnSpc>
              <a:buNone/>
              <a:defRPr lang="en-US" sz="5000" b="0" i="1" kern="1200" cap="all" baseline="0" dirty="0">
                <a:solidFill>
                  <a:schemeClr val="tx1"/>
                </a:solidFill>
                <a:latin typeface="+mj-lt"/>
                <a:ea typeface="+mj-ea"/>
                <a:cs typeface="+mj-cs"/>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07E503AD-2573-454F-BD0E-2D3DB950FC3B}" type="datetime1">
              <a:rPr lang="en-US" smtClean="0"/>
              <a:t>3/11/2026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6" name="Shape 1">
            <a:extLst>
              <a:ext uri="{FF2B5EF4-FFF2-40B4-BE49-F238E27FC236}">
                <a16:creationId xmlns:a16="http://schemas.microsoft.com/office/drawing/2014/main" id="{DF64F846-9D70-7948-0A9A-D23B58E67C1F}"/>
              </a:ext>
            </a:extLst>
          </p:cNvPr>
          <p:cNvSpPr/>
          <p:nvPr userDrawn="1"/>
        </p:nvSpPr>
        <p:spPr>
          <a:xfrm>
            <a:off x="679447" y="635364"/>
            <a:ext cx="482598" cy="482537"/>
          </a:xfrm>
          <a:prstGeom prst="ellipse">
            <a:avLst/>
          </a:prstGeom>
          <a:noFill/>
          <a:ln w="12700">
            <a:solidFill>
              <a:srgbClr val="113D61"/>
            </a:solidFill>
            <a:prstDash val="solid"/>
          </a:ln>
        </p:spPr>
        <p:txBody>
          <a:bodyPr/>
          <a:lstStyle/>
          <a:p>
            <a:endParaRPr lang="en-US" sz="900" dirty="0"/>
          </a:p>
        </p:txBody>
      </p:sp>
      <p:pic>
        <p:nvPicPr>
          <p:cNvPr id="8" name="Image 0" descr=" ">
            <a:extLst>
              <a:ext uri="{FF2B5EF4-FFF2-40B4-BE49-F238E27FC236}">
                <a16:creationId xmlns:a16="http://schemas.microsoft.com/office/drawing/2014/main" id="{9578DCE1-E8BD-87F6-A7B9-37851EB85B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084" y="852674"/>
            <a:ext cx="727369" cy="73313"/>
          </a:xfrm>
          <a:prstGeom prst="rect">
            <a:avLst/>
          </a:prstGeom>
        </p:spPr>
      </p:pic>
    </p:spTree>
    <p:extLst>
      <p:ext uri="{BB962C8B-B14F-4D97-AF65-F5344CB8AC3E}">
        <p14:creationId xmlns:p14="http://schemas.microsoft.com/office/powerpoint/2010/main" val="1110589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139939" y="625120"/>
            <a:ext cx="6675932" cy="446558"/>
          </a:xfrm>
        </p:spPr>
        <p:txBody>
          <a:bodyPr anchor="ctr">
            <a:normAutofit/>
          </a:bodyPr>
          <a:lstStyle>
            <a:lvl1pPr>
              <a:lnSpc>
                <a:spcPct val="120000"/>
              </a:lnSpc>
              <a:defRPr sz="2000" i="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2139938" y="1746468"/>
            <a:ext cx="9069870" cy="4687806"/>
          </a:xfrm>
        </p:spPr>
        <p:txBody>
          <a:bodyPr anchor="t">
            <a:normAutofit/>
          </a:bodyPr>
          <a:lstStyle>
            <a:lvl1pPr marL="164592" indent="-164592">
              <a:lnSpc>
                <a:spcPct val="100000"/>
              </a:lnSpc>
              <a:spcBef>
                <a:spcPts val="0"/>
              </a:spcBef>
              <a:buNone/>
              <a:defRPr sz="5000" i="1"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E6CC4A80-538B-4093-B891-E402591ADC09}" type="datetime1">
              <a:rPr lang="en-US" smtClean="0"/>
              <a:t>3/11/2026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Shape 1">
            <a:extLst>
              <a:ext uri="{FF2B5EF4-FFF2-40B4-BE49-F238E27FC236}">
                <a16:creationId xmlns:a16="http://schemas.microsoft.com/office/drawing/2014/main" id="{AF1FC064-1EF7-F6C3-E918-0DB191789005}"/>
              </a:ext>
            </a:extLst>
          </p:cNvPr>
          <p:cNvSpPr/>
          <p:nvPr/>
        </p:nvSpPr>
        <p:spPr>
          <a:xfrm>
            <a:off x="679447" y="635364"/>
            <a:ext cx="482598" cy="482537"/>
          </a:xfrm>
          <a:prstGeom prst="ellipse">
            <a:avLst/>
          </a:prstGeom>
          <a:noFill/>
          <a:ln w="12700">
            <a:solidFill>
              <a:srgbClr val="113D61"/>
            </a:solidFill>
            <a:prstDash val="solid"/>
          </a:ln>
        </p:spPr>
        <p:txBody>
          <a:bodyPr/>
          <a:lstStyle/>
          <a:p>
            <a:endParaRPr lang="en-US" sz="900" dirty="0"/>
          </a:p>
        </p:txBody>
      </p:sp>
      <p:pic>
        <p:nvPicPr>
          <p:cNvPr id="9" name="Image 0" descr=" ">
            <a:extLst>
              <a:ext uri="{FF2B5EF4-FFF2-40B4-BE49-F238E27FC236}">
                <a16:creationId xmlns:a16="http://schemas.microsoft.com/office/drawing/2014/main" id="{0944C70F-AA92-9A20-9499-4F304A0667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084" y="852674"/>
            <a:ext cx="727369" cy="73313"/>
          </a:xfrm>
          <a:prstGeom prst="rect">
            <a:avLst/>
          </a:prstGeom>
        </p:spPr>
      </p:pic>
    </p:spTree>
    <p:extLst>
      <p:ext uri="{BB962C8B-B14F-4D97-AF65-F5344CB8AC3E}">
        <p14:creationId xmlns:p14="http://schemas.microsoft.com/office/powerpoint/2010/main" val="16719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690B0201-F822-4EAC-9483-794208D24AB4}" type="datetime1">
              <a:rPr lang="en-US" smtClean="0"/>
              <a:t>3/11/2026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0762948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100000"/>
              </a:lnSpc>
              <a:spcBef>
                <a:spcPts val="0"/>
              </a:spcBef>
              <a:buNone/>
              <a:defRPr sz="4000">
                <a:solidFill>
                  <a:schemeClr val="tx1"/>
                </a:solidFill>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tx1"/>
                </a:solidFill>
              </a:defRPr>
            </a:lvl1pPr>
          </a:lstStyle>
          <a:p>
            <a:fld id="{FB1EB763-80CA-44DF-BADD-E51CF4879EBA}" type="datetime1">
              <a:rPr lang="en-US" smtClean="0"/>
              <a:pPr/>
              <a:t>3/11/2026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1197286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tx1"/>
                </a:solidFill>
              </a:defRPr>
            </a:lvl1pPr>
          </a:lstStyle>
          <a:p>
            <a:fld id="{F7A87457-CCFA-4CB7-AF73-1C00B72ACEFA}" type="datetime1">
              <a:rPr lang="en-US" smtClean="0"/>
              <a:pPr/>
              <a:t>3/11/2026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18989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0936" y="548640"/>
            <a:ext cx="10930128" cy="1132258"/>
          </a:xfrm>
        </p:spPr>
        <p:txBody>
          <a:bodyPr>
            <a:noAutofit/>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30936"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37946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361DA029-15C9-49C5-AE61-337B4CB298FB}" type="datetime1">
              <a:rPr lang="en-US" smtClean="0"/>
              <a:pPr/>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41589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B6A390-CFE6-8675-47BC-3045FA547027}"/>
              </a:ext>
            </a:extLst>
          </p:cNvPr>
          <p:cNvSpPr>
            <a:spLocks noGrp="1"/>
          </p:cNvSpPr>
          <p:nvPr>
            <p:ph type="title"/>
          </p:nvPr>
        </p:nvSpPr>
        <p:spPr>
          <a:xfrm>
            <a:off x="630936" y="548640"/>
            <a:ext cx="10930128" cy="1132258"/>
          </a:xfrm>
        </p:spPr>
        <p:txBody>
          <a:bodyPr>
            <a:noAutofit/>
          </a:bodyPr>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30936" y="1754332"/>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30936" y="2387600"/>
            <a:ext cx="51577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77876" y="1754332"/>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377876" y="23876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lvl1pPr>
              <a:defRPr>
                <a:solidFill>
                  <a:schemeClr val="tx1"/>
                </a:solidFill>
              </a:defRPr>
            </a:lvl1pPr>
          </a:lstStyle>
          <a:p>
            <a:fld id="{A7C4B114-1CEB-44E4-B4DC-0FE65F147252}" type="datetime1">
              <a:rPr lang="en-US" smtClean="0"/>
              <a:pPr/>
              <a:t>3/11/2026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00984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73BA38-B2A9-A134-1305-92B26CF973FB}"/>
              </a:ext>
            </a:extLst>
          </p:cNvPr>
          <p:cNvSpPr>
            <a:spLocks noGrp="1"/>
          </p:cNvSpPr>
          <p:nvPr>
            <p:ph type="title"/>
          </p:nvPr>
        </p:nvSpPr>
        <p:spPr>
          <a:xfrm>
            <a:off x="630936" y="548640"/>
            <a:ext cx="10930128" cy="1132258"/>
          </a:xfrm>
        </p:spPr>
        <p:txBody>
          <a:bodyPr>
            <a:noAutofit/>
          </a:bodyPr>
          <a:lstStyle>
            <a:lvl1pPr>
              <a:defRPr sz="5000"/>
            </a:lvl1p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lvl1pPr>
              <a:defRPr>
                <a:solidFill>
                  <a:schemeClr val="tx1"/>
                </a:solidFill>
              </a:defRPr>
            </a:lvl1pPr>
          </a:lstStyle>
          <a:p>
            <a:fld id="{0C71428D-A792-4823-A426-07DC9CC2D5EF}" type="datetime1">
              <a:rPr lang="en-US" smtClean="0"/>
              <a:pPr/>
              <a:t>3/11/2026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85748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lvl1pPr>
              <a:defRPr>
                <a:solidFill>
                  <a:schemeClr val="tx1"/>
                </a:solidFill>
              </a:defRPr>
            </a:lvl1pPr>
          </a:lstStyle>
          <a:p>
            <a:fld id="{B572DF6E-DF24-4ABC-A778-6F43478B6361}" type="datetime1">
              <a:rPr lang="en-US" smtClean="0"/>
              <a:pPr/>
              <a:t>3/11/2026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20210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lvl1pPr>
              <a:defRPr>
                <a:solidFill>
                  <a:schemeClr val="tx1"/>
                </a:solidFill>
              </a:defRPr>
            </a:lvl1pPr>
          </a:lstStyle>
          <a:p>
            <a:fld id="{2DD10DB0-052E-428E-9E35-0BF1448C4998}" type="datetime1">
              <a:rPr lang="en-US" smtClean="0"/>
              <a:pPr/>
              <a:t>3/11/2026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84836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lvl1pPr>
              <a:defRPr>
                <a:solidFill>
                  <a:schemeClr val="tx1"/>
                </a:solidFill>
              </a:defRPr>
            </a:lvl1pPr>
          </a:lstStyle>
          <a:p>
            <a:fld id="{BD789044-BABB-43A2-8C8F-E40E14C9D842}" type="datetime1">
              <a:rPr lang="en-US" smtClean="0"/>
              <a:pPr/>
              <a:t>3/11/2026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73915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257300"/>
            <a:ext cx="8757924" cy="1723644"/>
          </a:xfrm>
        </p:spPr>
        <p:txBody>
          <a:bodyPr anchor="b">
            <a:noAutofit/>
          </a:bodyPr>
          <a:lstStyle>
            <a:lvl1pPr>
              <a:defRPr sz="6000">
                <a:solidFill>
                  <a:schemeClr val="tx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473450"/>
            <a:ext cx="10890374" cy="2863849"/>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6238684E-FC43-4B19-84BC-9DA97C82EAD4}" type="datetime1">
              <a:rPr lang="en-US" smtClean="0"/>
              <a:pPr/>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6963763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solidFill>
                  <a:schemeClr val="tx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solidFill>
                  <a:schemeClr val="tx1"/>
                </a:solidFill>
              </a:defRPr>
            </a:lvl1pPr>
            <a:lvl2pPr marL="228600" indent="0">
              <a:buNone/>
              <a:defRPr sz="2000">
                <a:solidFill>
                  <a:schemeClr val="tx1"/>
                </a:solidFill>
              </a:defRPr>
            </a:lvl2pPr>
            <a:lvl3pPr marL="457200" indent="0">
              <a:buNone/>
              <a:defRPr sz="1800">
                <a:solidFill>
                  <a:schemeClr val="tx1"/>
                </a:solidFill>
              </a:defRPr>
            </a:lvl3pPr>
            <a:lvl4pPr marL="685800" indent="0">
              <a:buNone/>
              <a:defRPr sz="1600">
                <a:solidFill>
                  <a:schemeClr val="tx1"/>
                </a:solidFill>
              </a:defRPr>
            </a:lvl4pPr>
            <a:lvl5pPr marL="914400"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52A5F431-D69D-47BB-ACFE-82303040D5B6}" type="datetime1">
              <a:rPr lang="en-US" smtClean="0"/>
              <a:pPr/>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0574072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997" y="635364"/>
            <a:ext cx="10923339" cy="4915803"/>
          </a:xfrm>
        </p:spPr>
        <p:txBody>
          <a:bodyPr anchor="t">
            <a:normAutofit/>
          </a:bodyPr>
          <a:lstStyle>
            <a:lvl1pPr algn="l">
              <a:lnSpc>
                <a:spcPct val="65000"/>
              </a:lnSpc>
              <a:defRPr sz="11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39937" y="5799354"/>
            <a:ext cx="9418399" cy="446558"/>
          </a:xfrm>
        </p:spPr>
        <p:txBody>
          <a:bodyPr anchor="b">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67FA86B1-8D3C-44FE-BD06-31F50B197DDB}" type="datetime1">
              <a:rPr lang="en-US" smtClean="0"/>
              <a:pPr/>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9" name="Shape 2">
            <a:extLst>
              <a:ext uri="{FF2B5EF4-FFF2-40B4-BE49-F238E27FC236}">
                <a16:creationId xmlns:a16="http://schemas.microsoft.com/office/drawing/2014/main" id="{02574B0E-E690-3936-E24A-039421B24FD7}"/>
              </a:ext>
            </a:extLst>
          </p:cNvPr>
          <p:cNvSpPr/>
          <p:nvPr/>
        </p:nvSpPr>
        <p:spPr>
          <a:xfrm>
            <a:off x="679447" y="5803591"/>
            <a:ext cx="482598" cy="482537"/>
          </a:xfrm>
          <a:prstGeom prst="ellipse">
            <a:avLst/>
          </a:prstGeom>
          <a:noFill/>
          <a:ln w="12700">
            <a:solidFill>
              <a:schemeClr val="tx1"/>
            </a:solidFill>
            <a:prstDash val="solid"/>
          </a:ln>
        </p:spPr>
        <p:txBody>
          <a:bodyPr/>
          <a:lstStyle/>
          <a:p>
            <a:endParaRPr lang="en-US" sz="900" dirty="0">
              <a:solidFill>
                <a:schemeClr val="tx1"/>
              </a:solidFill>
            </a:endParaRPr>
          </a:p>
        </p:txBody>
      </p:sp>
      <p:pic>
        <p:nvPicPr>
          <p:cNvPr id="10" name="Image 0" descr=" ">
            <a:extLst>
              <a:ext uri="{FF2B5EF4-FFF2-40B4-BE49-F238E27FC236}">
                <a16:creationId xmlns:a16="http://schemas.microsoft.com/office/drawing/2014/main" id="{FD99B78C-30FB-8F34-4B19-F781FCDAC5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084" y="6020901"/>
            <a:ext cx="727369" cy="73313"/>
          </a:xfrm>
          <a:prstGeom prst="rect">
            <a:avLst/>
          </a:prstGeom>
        </p:spPr>
      </p:pic>
    </p:spTree>
    <p:extLst>
      <p:ext uri="{BB962C8B-B14F-4D97-AF65-F5344CB8AC3E}">
        <p14:creationId xmlns:p14="http://schemas.microsoft.com/office/powerpoint/2010/main" val="11699979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4CB816D-C79A-4399-A589-78065E5C7E1B}"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8565304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291590" y="1318302"/>
            <a:ext cx="9608820" cy="2621154"/>
          </a:xfrm>
        </p:spPr>
        <p:txBody>
          <a:bodyPr anchor="b">
            <a:normAutofit/>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B1C276B-36AC-4A3A-AD2A-9A0966D16D3E}"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9417562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79447" y="635363"/>
            <a:ext cx="10952715" cy="4931191"/>
          </a:xfrm>
        </p:spPr>
        <p:txBody>
          <a:bodyPr anchor="t">
            <a:normAutofit/>
          </a:bodyPr>
          <a:lstStyle>
            <a:lvl1pPr algn="l">
              <a:lnSpc>
                <a:spcPct val="65000"/>
              </a:lnSpc>
              <a:defRPr sz="110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945A4C8E-0512-44ED-A117-15A43817985F}" type="datetime1">
              <a:rPr lang="en-US" smtClean="0"/>
              <a:pPr/>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Shape 1">
            <a:extLst>
              <a:ext uri="{FF2B5EF4-FFF2-40B4-BE49-F238E27FC236}">
                <a16:creationId xmlns:a16="http://schemas.microsoft.com/office/drawing/2014/main" id="{8F39D539-C72A-46A0-EB96-C3401D538D65}"/>
              </a:ext>
            </a:extLst>
          </p:cNvPr>
          <p:cNvSpPr/>
          <p:nvPr/>
        </p:nvSpPr>
        <p:spPr>
          <a:xfrm>
            <a:off x="679447" y="5803591"/>
            <a:ext cx="482598" cy="482537"/>
          </a:xfrm>
          <a:prstGeom prst="ellipse">
            <a:avLst/>
          </a:prstGeom>
          <a:noFill/>
          <a:ln w="12700">
            <a:solidFill>
              <a:srgbClr val="DCEBFF"/>
            </a:solidFill>
            <a:prstDash val="solid"/>
          </a:ln>
        </p:spPr>
        <p:txBody>
          <a:bodyPr/>
          <a:lstStyle/>
          <a:p>
            <a:endParaRPr lang="en-US" sz="900" dirty="0">
              <a:solidFill>
                <a:schemeClr val="tx1"/>
              </a:solidFill>
            </a:endParaRPr>
          </a:p>
        </p:txBody>
      </p:sp>
      <p:pic>
        <p:nvPicPr>
          <p:cNvPr id="9" name="Image 0" descr=" ">
            <a:extLst>
              <a:ext uri="{FF2B5EF4-FFF2-40B4-BE49-F238E27FC236}">
                <a16:creationId xmlns:a16="http://schemas.microsoft.com/office/drawing/2014/main" id="{FD8622F3-14FF-0CA2-1EC3-17C66BA6C5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084" y="6020901"/>
            <a:ext cx="727369" cy="73313"/>
          </a:xfrm>
          <a:prstGeom prst="rect">
            <a:avLst/>
          </a:prstGeom>
        </p:spPr>
      </p:pic>
    </p:spTree>
    <p:extLst>
      <p:ext uri="{BB962C8B-B14F-4D97-AF65-F5344CB8AC3E}">
        <p14:creationId xmlns:p14="http://schemas.microsoft.com/office/powerpoint/2010/main" val="16469280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139939" y="374649"/>
            <a:ext cx="9632961" cy="5847987"/>
          </a:xfrm>
        </p:spPr>
        <p:txBody>
          <a:bodyPr anchor="b">
            <a:normAutofit/>
          </a:bodyPr>
          <a:lstStyle>
            <a:lvl1pPr algn="l">
              <a:lnSpc>
                <a:spcPct val="65000"/>
              </a:lnSpc>
              <a:defRPr sz="110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642C84F-F977-43DB-90CF-ECC5710077AC}" type="datetime1">
              <a:rPr lang="en-US" smtClean="0"/>
              <a:pPr/>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9" name="Shape 1">
            <a:extLst>
              <a:ext uri="{FF2B5EF4-FFF2-40B4-BE49-F238E27FC236}">
                <a16:creationId xmlns:a16="http://schemas.microsoft.com/office/drawing/2014/main" id="{97058303-9BE8-7CE5-6918-3467664B819B}"/>
              </a:ext>
            </a:extLst>
          </p:cNvPr>
          <p:cNvSpPr/>
          <p:nvPr/>
        </p:nvSpPr>
        <p:spPr>
          <a:xfrm>
            <a:off x="679447" y="635364"/>
            <a:ext cx="482598" cy="482537"/>
          </a:xfrm>
          <a:prstGeom prst="ellipse">
            <a:avLst/>
          </a:prstGeom>
          <a:noFill/>
          <a:ln w="12700">
            <a:solidFill>
              <a:schemeClr val="tx1"/>
            </a:solidFill>
            <a:prstDash val="solid"/>
          </a:ln>
        </p:spPr>
        <p:txBody>
          <a:bodyPr/>
          <a:lstStyle/>
          <a:p>
            <a:endParaRPr lang="en-US" sz="900" dirty="0">
              <a:solidFill>
                <a:schemeClr val="tx1"/>
              </a:solidFill>
            </a:endParaRPr>
          </a:p>
        </p:txBody>
      </p:sp>
      <p:pic>
        <p:nvPicPr>
          <p:cNvPr id="10" name="Image 0" descr=" ">
            <a:extLst>
              <a:ext uri="{FF2B5EF4-FFF2-40B4-BE49-F238E27FC236}">
                <a16:creationId xmlns:a16="http://schemas.microsoft.com/office/drawing/2014/main" id="{BC632823-5A98-7687-702C-BB6CA7E924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084" y="852674"/>
            <a:ext cx="727369" cy="73313"/>
          </a:xfrm>
          <a:prstGeom prst="rect">
            <a:avLst/>
          </a:prstGeom>
        </p:spPr>
      </p:pic>
    </p:spTree>
    <p:extLst>
      <p:ext uri="{BB962C8B-B14F-4D97-AF65-F5344CB8AC3E}">
        <p14:creationId xmlns:p14="http://schemas.microsoft.com/office/powerpoint/2010/main" val="17204806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0C748914-8664-457B-A714-4A5A7F87DF93}" type="datetime1">
              <a:rPr lang="en-US" smtClean="0"/>
              <a:pPr/>
              <a:t>3/11/2026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64899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Lst>
  <p:hf sldNum="0" hdr="0" ftr="0" dt="0"/>
  <p:txStyles>
    <p:titleStyle>
      <a:lvl1pPr algn="l" defTabSz="914400" rtl="0" eaLnBrk="1" latinLnBrk="0" hangingPunct="1">
        <a:lnSpc>
          <a:spcPct val="80000"/>
        </a:lnSpc>
        <a:spcBef>
          <a:spcPct val="0"/>
        </a:spcBef>
        <a:buNone/>
        <a:defRPr sz="5000" b="0" i="1"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7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notesSlide" Target="../notesSlides/notesSlide9.xml"/><Relationship Id="rId4"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3.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notesSlide" Target="../notesSlides/notesSlide10.xml"/><Relationship Id="rId4"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3.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3.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notesSlide" Target="../notesSlides/notesSlide12.xml"/><Relationship Id="rId4"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notesSlide" Target="../notesSlides/notesSlide13.xml"/><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3.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notesSlide" Target="../notesSlides/notesSlide14.xml"/><Relationship Id="rId4"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6.m4a"/><Relationship Id="rId7" Type="http://schemas.openxmlformats.org/officeDocument/2006/relationships/image" Target="../media/image36.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notesSlide" Target="../notesSlides/notesSlide16.xml"/><Relationship Id="rId4" Type="http://schemas.openxmlformats.org/officeDocument/2006/relationships/slideLayout" Target="../slideLayouts/slideLayout11.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3.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notesSlide" Target="../notesSlides/notesSlide17.xml"/><Relationship Id="rId4"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3.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notesSlide" Target="../notesSlides/notesSlide18.xml"/><Relationship Id="rId4"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3.pn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40.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3.pn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notesSlide" Target="../notesSlides/notesSlide20.xml"/><Relationship Id="rId4"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1.m4a"/><Relationship Id="rId7" Type="http://schemas.openxmlformats.org/officeDocument/2006/relationships/image" Target="../media/image43.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notesSlide" Target="../notesSlides/notesSlide21.xml"/><Relationship Id="rId4"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3.png"/><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44.png"/><Relationship Id="rId5" Type="http://schemas.openxmlformats.org/officeDocument/2006/relationships/notesSlide" Target="../notesSlides/notesSlide22.xml"/><Relationship Id="rId4"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3.png"/><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45.png"/><Relationship Id="rId5" Type="http://schemas.openxmlformats.org/officeDocument/2006/relationships/notesSlide" Target="../notesSlides/notesSlide23.xml"/><Relationship Id="rId4"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3.png"/><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46.png"/><Relationship Id="rId5" Type="http://schemas.openxmlformats.org/officeDocument/2006/relationships/notesSlide" Target="../notesSlides/notesSlide24.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23.png"/><Relationship Id="rId5" Type="http://schemas.openxmlformats.org/officeDocument/2006/relationships/notesSlide" Target="../notesSlides/notesSlide25.xml"/><Relationship Id="rId4"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23.png"/><Relationship Id="rId5" Type="http://schemas.openxmlformats.org/officeDocument/2006/relationships/notesSlide" Target="../notesSlides/notesSlide26.xml"/><Relationship Id="rId4"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7.m4a"/><Relationship Id="rId7" Type="http://schemas.openxmlformats.org/officeDocument/2006/relationships/image" Target="../media/image48.png"/><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image" Target="../media/image47.png"/><Relationship Id="rId5" Type="http://schemas.openxmlformats.org/officeDocument/2006/relationships/notesSlide" Target="../notesSlides/notesSlide27.xml"/><Relationship Id="rId4"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notesSlide" Target="../notesSlides/notesSlide2.xml"/><Relationship Id="rId4"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notesSlide" Target="../notesSlides/notesSlide4.xml"/><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notesSlide" Target="../notesSlides/notesSlide5.xml"/><Relationship Id="rId4"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6.xml"/><Relationship Id="rId4"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3.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notesSlide" Target="../notesSlides/notesSlide8.xml"/><Relationship Id="rId4"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ctrTitle"/>
          </p:nvPr>
        </p:nvSpPr>
        <p:spPr>
          <a:xfrm>
            <a:off x="634330" y="259084"/>
            <a:ext cx="10923339" cy="4915803"/>
          </a:xfrm>
        </p:spPr>
        <p:txBody>
          <a:bodyPr>
            <a:normAutofit/>
          </a:bodyPr>
          <a:lstStyle/>
          <a:p>
            <a:pPr algn="ctr"/>
            <a:r>
              <a:rPr lang="en-US" sz="4000"/>
              <a:t>JOHN  20 – 21</a:t>
            </a:r>
            <a:br>
              <a:rPr lang="en-US" sz="4000"/>
            </a:br>
            <a:br>
              <a:rPr lang="en-US" sz="4000"/>
            </a:br>
            <a:r>
              <a:rPr lang="en-US" sz="4000"/>
              <a:t>The Empty tomb and </a:t>
            </a:r>
            <a:br>
              <a:rPr lang="en-US" sz="4000"/>
            </a:br>
            <a:r>
              <a:rPr lang="en-US" sz="4000"/>
              <a:t>post resurrection appearances</a:t>
            </a:r>
            <a:endParaRPr lang="en-US" sz="4000" dirty="0"/>
          </a:p>
        </p:txBody>
      </p:sp>
      <p:pic>
        <p:nvPicPr>
          <p:cNvPr id="3" name="Picture 2">
            <a:extLst>
              <a:ext uri="{FF2B5EF4-FFF2-40B4-BE49-F238E27FC236}">
                <a16:creationId xmlns:a16="http://schemas.microsoft.com/office/drawing/2014/main" id="{8C271CCF-8B12-08F0-ADC0-8DE32979B226}"/>
              </a:ext>
            </a:extLst>
          </p:cNvPr>
          <p:cNvPicPr>
            <a:picLocks noChangeAspect="1"/>
          </p:cNvPicPr>
          <p:nvPr/>
        </p:nvPicPr>
        <p:blipFill>
          <a:blip r:embed="rId2"/>
          <a:stretch>
            <a:fillRect/>
          </a:stretch>
        </p:blipFill>
        <p:spPr>
          <a:xfrm>
            <a:off x="494185" y="2391508"/>
            <a:ext cx="3415391" cy="4185137"/>
          </a:xfrm>
          <a:prstGeom prst="rect">
            <a:avLst/>
          </a:prstGeom>
        </p:spPr>
      </p:pic>
      <p:pic>
        <p:nvPicPr>
          <p:cNvPr id="4" name="Picture 3">
            <a:extLst>
              <a:ext uri="{FF2B5EF4-FFF2-40B4-BE49-F238E27FC236}">
                <a16:creationId xmlns:a16="http://schemas.microsoft.com/office/drawing/2014/main" id="{D87EC34C-A760-6CDD-0021-36028785F107}"/>
              </a:ext>
            </a:extLst>
          </p:cNvPr>
          <p:cNvPicPr>
            <a:picLocks noChangeAspect="1"/>
          </p:cNvPicPr>
          <p:nvPr/>
        </p:nvPicPr>
        <p:blipFill>
          <a:blip r:embed="rId3"/>
          <a:stretch>
            <a:fillRect/>
          </a:stretch>
        </p:blipFill>
        <p:spPr>
          <a:xfrm>
            <a:off x="7928292" y="4503416"/>
            <a:ext cx="4000500" cy="2095500"/>
          </a:xfrm>
          <a:prstGeom prst="rect">
            <a:avLst/>
          </a:prstGeom>
        </p:spPr>
      </p:pic>
      <p:pic>
        <p:nvPicPr>
          <p:cNvPr id="5" name="Picture 4">
            <a:extLst>
              <a:ext uri="{FF2B5EF4-FFF2-40B4-BE49-F238E27FC236}">
                <a16:creationId xmlns:a16="http://schemas.microsoft.com/office/drawing/2014/main" id="{4EF469B2-BF8D-875E-3516-DFA2F4C34F7C}"/>
              </a:ext>
            </a:extLst>
          </p:cNvPr>
          <p:cNvPicPr>
            <a:picLocks noChangeAspect="1"/>
          </p:cNvPicPr>
          <p:nvPr/>
        </p:nvPicPr>
        <p:blipFill>
          <a:blip r:embed="rId4"/>
          <a:stretch>
            <a:fillRect/>
          </a:stretch>
        </p:blipFill>
        <p:spPr>
          <a:xfrm>
            <a:off x="4207424" y="2182101"/>
            <a:ext cx="3650796" cy="2321315"/>
          </a:xfrm>
          <a:prstGeom prst="rect">
            <a:avLst/>
          </a:prstGeom>
        </p:spPr>
      </p:pic>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5531F-CD03-108F-C288-D202438FA12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4A0E846-06CD-3DFC-1579-B70A44D6BD11}"/>
              </a:ext>
            </a:extLst>
          </p:cNvPr>
          <p:cNvSpPr txBox="1"/>
          <p:nvPr/>
        </p:nvSpPr>
        <p:spPr>
          <a:xfrm>
            <a:off x="235974" y="235974"/>
            <a:ext cx="5860026" cy="6213987"/>
          </a:xfrm>
          <a:prstGeom prst="rect">
            <a:avLst/>
          </a:prstGeom>
          <a:solidFill>
            <a:schemeClr val="bg1">
              <a:lumMod val="2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EE2A4AAC-7137-D191-789B-91C88EA67C15}"/>
              </a:ext>
            </a:extLst>
          </p:cNvPr>
          <p:cNvSpPr txBox="1"/>
          <p:nvPr/>
        </p:nvSpPr>
        <p:spPr>
          <a:xfrm>
            <a:off x="622095" y="1413228"/>
            <a:ext cx="4834808" cy="4832092"/>
          </a:xfrm>
          <a:prstGeom prst="rect">
            <a:avLst/>
          </a:prstGeom>
          <a:noFill/>
        </p:spPr>
        <p:txBody>
          <a:bodyPr wrap="square" rtlCol="0">
            <a:spAutoFit/>
          </a:bodyPr>
          <a:lstStyle/>
          <a:p>
            <a:pPr algn="l"/>
            <a:r>
              <a:rPr lang="en-US" sz="2200">
                <a:solidFill>
                  <a:schemeClr val="bg1"/>
                </a:solidFill>
                <a:latin typeface="Amasis MT Pro Black" panose="02040A04050005020304" pitchFamily="18" charset="0"/>
              </a:rPr>
              <a:t>16 Jesus said to her, </a:t>
            </a:r>
            <a:r>
              <a:rPr lang="en-US" sz="2200">
                <a:solidFill>
                  <a:schemeClr val="accent3"/>
                </a:solidFill>
                <a:latin typeface="Amasis MT Pro Black" panose="02040A04050005020304" pitchFamily="18" charset="0"/>
              </a:rPr>
              <a:t>“Mary!” </a:t>
            </a:r>
            <a:r>
              <a:rPr lang="en-US" sz="2200">
                <a:solidFill>
                  <a:schemeClr val="bg1"/>
                </a:solidFill>
                <a:latin typeface="Amasis MT Pro Black" panose="02040A04050005020304" pitchFamily="18" charset="0"/>
              </a:rPr>
              <a:t>She turned and said to him in Hebrew, “Rabbouni,” which means Teacher. 17 Jesus said to her, “Stop holding on to me, for I have not yet ascended to the Father. But go to </a:t>
            </a:r>
            <a:r>
              <a:rPr lang="en-US" sz="2200">
                <a:solidFill>
                  <a:srgbClr val="00B0F0"/>
                </a:solidFill>
                <a:latin typeface="Amasis MT Pro Black" panose="02040A04050005020304" pitchFamily="18" charset="0"/>
              </a:rPr>
              <a:t>my brothers </a:t>
            </a:r>
            <a:r>
              <a:rPr lang="en-US" sz="2200">
                <a:solidFill>
                  <a:schemeClr val="bg1"/>
                </a:solidFill>
                <a:latin typeface="Amasis MT Pro Black" panose="02040A04050005020304" pitchFamily="18" charset="0"/>
              </a:rPr>
              <a:t>and tell them, ‘I am going to my Father and your Father, to my God and your God.’ ” </a:t>
            </a:r>
          </a:p>
          <a:p>
            <a:pPr algn="l"/>
            <a:r>
              <a:rPr lang="en-US" sz="2200">
                <a:solidFill>
                  <a:srgbClr val="009999"/>
                </a:solidFill>
                <a:latin typeface="Amasis MT Pro Black" panose="02040A04050005020304" pitchFamily="18" charset="0"/>
              </a:rPr>
              <a:t>18 Mary of Magdala went and announced to the disciples, “I have seen the Lord,” and what he told her.</a:t>
            </a:r>
          </a:p>
        </p:txBody>
      </p:sp>
      <p:sp>
        <p:nvSpPr>
          <p:cNvPr id="2" name="TextBox 1">
            <a:extLst>
              <a:ext uri="{FF2B5EF4-FFF2-40B4-BE49-F238E27FC236}">
                <a16:creationId xmlns:a16="http://schemas.microsoft.com/office/drawing/2014/main" id="{313B4578-5ED4-C165-B74A-31487E726AAB}"/>
              </a:ext>
            </a:extLst>
          </p:cNvPr>
          <p:cNvSpPr txBox="1"/>
          <p:nvPr/>
        </p:nvSpPr>
        <p:spPr>
          <a:xfrm>
            <a:off x="1120877" y="501436"/>
            <a:ext cx="3797835" cy="646331"/>
          </a:xfrm>
          <a:prstGeom prst="rect">
            <a:avLst/>
          </a:prstGeom>
          <a:noFill/>
        </p:spPr>
        <p:txBody>
          <a:bodyPr wrap="none" rtlCol="0">
            <a:spAutoFit/>
          </a:bodyPr>
          <a:lstStyle/>
          <a:p>
            <a:r>
              <a:rPr lang="en-US" sz="3600">
                <a:solidFill>
                  <a:schemeClr val="bg1"/>
                </a:solidFill>
                <a:latin typeface="Amasis MT Pro Black" panose="02040A04050005020304" pitchFamily="18" charset="0"/>
              </a:rPr>
              <a:t>JOHN 20: 16-18</a:t>
            </a:r>
          </a:p>
        </p:txBody>
      </p:sp>
      <p:sp>
        <p:nvSpPr>
          <p:cNvPr id="4" name="TextBox 3">
            <a:extLst>
              <a:ext uri="{FF2B5EF4-FFF2-40B4-BE49-F238E27FC236}">
                <a16:creationId xmlns:a16="http://schemas.microsoft.com/office/drawing/2014/main" id="{57CB2E27-54AF-AE4C-0000-FCF4E0DAE623}"/>
              </a:ext>
            </a:extLst>
          </p:cNvPr>
          <p:cNvSpPr txBox="1"/>
          <p:nvPr/>
        </p:nvSpPr>
        <p:spPr>
          <a:xfrm>
            <a:off x="6482121" y="501436"/>
            <a:ext cx="5473905" cy="4308872"/>
          </a:xfrm>
          <a:prstGeom prst="rect">
            <a:avLst/>
          </a:prstGeom>
          <a:noFill/>
        </p:spPr>
        <p:txBody>
          <a:bodyPr wrap="square">
            <a:spAutoFit/>
          </a:bodyPr>
          <a:lstStyle/>
          <a:p>
            <a:r>
              <a:rPr lang="en-US" sz="2200">
                <a:latin typeface="Amasis MT Pro Black" panose="02040A04050005020304" pitchFamily="18" charset="0"/>
              </a:rPr>
              <a:t> and the sheep hear his voice, as he calls his own sheep by name and leads them out. JN 10:3b</a:t>
            </a:r>
          </a:p>
          <a:p>
            <a:endParaRPr lang="en-US" sz="2200">
              <a:latin typeface="Amasis MT Pro Black" panose="02040A04050005020304" pitchFamily="18" charset="0"/>
            </a:endParaRPr>
          </a:p>
          <a:p>
            <a:r>
              <a:rPr lang="en-US" sz="2200">
                <a:latin typeface="Amasis MT Pro Black" panose="02040A04050005020304" pitchFamily="18" charset="0"/>
              </a:rPr>
              <a:t>27 My sheep hear my voice; I know them, and they follow me. JN 10:27</a:t>
            </a:r>
          </a:p>
          <a:p>
            <a:endParaRPr lang="en-US" sz="2200">
              <a:latin typeface="Amasis MT Pro Black" panose="02040A04050005020304" pitchFamily="18" charset="0"/>
            </a:endParaRPr>
          </a:p>
          <a:p>
            <a:endParaRPr lang="en-US" sz="2200">
              <a:latin typeface="Amasis MT Pro Black" panose="02040A04050005020304" pitchFamily="18" charset="0"/>
            </a:endParaRPr>
          </a:p>
          <a:p>
            <a:endParaRPr lang="en-US" sz="2200">
              <a:latin typeface="Amasis MT Pro Black" panose="02040A04050005020304" pitchFamily="18" charset="0"/>
            </a:endParaRPr>
          </a:p>
          <a:p>
            <a:endParaRPr lang="en-US" sz="2200">
              <a:latin typeface="Amasis MT Pro Black" panose="02040A04050005020304" pitchFamily="18" charset="0"/>
            </a:endParaRPr>
          </a:p>
          <a:p>
            <a:endParaRPr lang="en-US"/>
          </a:p>
          <a:p>
            <a:endParaRPr lang="en-US"/>
          </a:p>
          <a:p>
            <a:endParaRPr lang="en-US"/>
          </a:p>
        </p:txBody>
      </p:sp>
      <p:cxnSp>
        <p:nvCxnSpPr>
          <p:cNvPr id="16" name="Straight Arrow Connector 15">
            <a:extLst>
              <a:ext uri="{FF2B5EF4-FFF2-40B4-BE49-F238E27FC236}">
                <a16:creationId xmlns:a16="http://schemas.microsoft.com/office/drawing/2014/main" id="{6ADC4BC5-774B-E9B1-BD1C-0C927E4EA569}"/>
              </a:ext>
            </a:extLst>
          </p:cNvPr>
          <p:cNvCxnSpPr>
            <a:cxnSpLocks/>
          </p:cNvCxnSpPr>
          <p:nvPr/>
        </p:nvCxnSpPr>
        <p:spPr>
          <a:xfrm flipV="1">
            <a:off x="4918712" y="1043354"/>
            <a:ext cx="1563409" cy="55098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BCF3395-6042-9603-BC6C-A40D820A3B5D}"/>
              </a:ext>
            </a:extLst>
          </p:cNvPr>
          <p:cNvCxnSpPr>
            <a:cxnSpLocks/>
          </p:cNvCxnSpPr>
          <p:nvPr/>
        </p:nvCxnSpPr>
        <p:spPr>
          <a:xfrm>
            <a:off x="4918712" y="1711569"/>
            <a:ext cx="1639444" cy="41465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0697AFB-E45C-FC4B-9687-8A729DF6E437}"/>
              </a:ext>
            </a:extLst>
          </p:cNvPr>
          <p:cNvSpPr txBox="1"/>
          <p:nvPr/>
        </p:nvSpPr>
        <p:spPr>
          <a:xfrm>
            <a:off x="6660607" y="4008499"/>
            <a:ext cx="5116932" cy="1446550"/>
          </a:xfrm>
          <a:prstGeom prst="rect">
            <a:avLst/>
          </a:prstGeom>
          <a:noFill/>
        </p:spPr>
        <p:txBody>
          <a:bodyPr wrap="square" rtlCol="0">
            <a:spAutoFit/>
          </a:bodyPr>
          <a:lstStyle/>
          <a:p>
            <a:r>
              <a:rPr lang="en-US" sz="2200">
                <a:latin typeface="Amasis MT Pro Black" panose="02040A04050005020304" pitchFamily="18" charset="0"/>
              </a:rPr>
              <a:t>Through his death, Jesus has won their adoption by His own Father. They can now be called brothers or brethren.</a:t>
            </a:r>
          </a:p>
        </p:txBody>
      </p:sp>
      <p:cxnSp>
        <p:nvCxnSpPr>
          <p:cNvPr id="24" name="Straight Arrow Connector 23">
            <a:extLst>
              <a:ext uri="{FF2B5EF4-FFF2-40B4-BE49-F238E27FC236}">
                <a16:creationId xmlns:a16="http://schemas.microsoft.com/office/drawing/2014/main" id="{C33066A5-671A-7AB9-89C2-DD5B1F75ED0D}"/>
              </a:ext>
            </a:extLst>
          </p:cNvPr>
          <p:cNvCxnSpPr>
            <a:cxnSpLocks/>
          </p:cNvCxnSpPr>
          <p:nvPr/>
        </p:nvCxnSpPr>
        <p:spPr>
          <a:xfrm>
            <a:off x="5064369" y="3657600"/>
            <a:ext cx="1657854" cy="846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2" name="Audio 31">
            <a:hlinkClick r:id="" action="ppaction://media"/>
            <a:extLst>
              <a:ext uri="{FF2B5EF4-FFF2-40B4-BE49-F238E27FC236}">
                <a16:creationId xmlns:a16="http://schemas.microsoft.com/office/drawing/2014/main" id="{11612B75-CED4-C281-FB97-1EC84DD115A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55512771"/>
      </p:ext>
    </p:extLst>
  </p:cSld>
  <p:clrMapOvr>
    <a:masterClrMapping/>
  </p:clrMapOvr>
  <mc:AlternateContent xmlns:mc="http://schemas.openxmlformats.org/markup-compatibility/2006" xmlns:p14="http://schemas.microsoft.com/office/powerpoint/2010/main">
    <mc:Choice Requires="p14">
      <p:transition spd="slow" p14:dur="2000" advTm="71124"/>
    </mc:Choice>
    <mc:Fallback xmlns="">
      <p:transition spd="slow" advTm="7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2"/>
                </p:tgtEl>
              </p:cMediaNode>
            </p:audio>
          </p:childTnLst>
        </p:cTn>
      </p:par>
    </p:tnLst>
    <p:bldLst>
      <p:bldP spid="4"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1C12-25A0-8708-2BBD-D749B7B0B0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C38831-CA15-D41B-E506-602F25D9F0CC}"/>
              </a:ext>
            </a:extLst>
          </p:cNvPr>
          <p:cNvSpPr txBox="1"/>
          <p:nvPr/>
        </p:nvSpPr>
        <p:spPr>
          <a:xfrm>
            <a:off x="248444" y="128391"/>
            <a:ext cx="3659976" cy="646331"/>
          </a:xfrm>
          <a:prstGeom prst="rect">
            <a:avLst/>
          </a:prstGeom>
          <a:noFill/>
        </p:spPr>
        <p:txBody>
          <a:bodyPr wrap="none" rtlCol="0">
            <a:spAutoFit/>
          </a:bodyPr>
          <a:lstStyle/>
          <a:p>
            <a:r>
              <a:rPr lang="en-US" sz="3600">
                <a:latin typeface="Amasis MT Pro Black" panose="02040A04050005020304" pitchFamily="18" charset="0"/>
              </a:rPr>
              <a:t>JOHN 20:19-20</a:t>
            </a:r>
          </a:p>
        </p:txBody>
      </p:sp>
      <p:sp>
        <p:nvSpPr>
          <p:cNvPr id="5" name="TextBox 4">
            <a:extLst>
              <a:ext uri="{FF2B5EF4-FFF2-40B4-BE49-F238E27FC236}">
                <a16:creationId xmlns:a16="http://schemas.microsoft.com/office/drawing/2014/main" id="{E6133F62-721A-1CCD-28B9-7ACE28128983}"/>
              </a:ext>
            </a:extLst>
          </p:cNvPr>
          <p:cNvSpPr txBox="1"/>
          <p:nvPr/>
        </p:nvSpPr>
        <p:spPr>
          <a:xfrm>
            <a:off x="248444" y="774722"/>
            <a:ext cx="4819650" cy="4524315"/>
          </a:xfrm>
          <a:prstGeom prst="rect">
            <a:avLst/>
          </a:prstGeom>
          <a:noFill/>
        </p:spPr>
        <p:txBody>
          <a:bodyPr wrap="square" rtlCol="0">
            <a:spAutoFit/>
          </a:bodyPr>
          <a:lstStyle/>
          <a:p>
            <a:pPr algn="l"/>
            <a:r>
              <a:rPr lang="en-US" sz="2400">
                <a:latin typeface="Amasis MT Pro Black" panose="02040A04050005020304" pitchFamily="18" charset="0"/>
              </a:rPr>
              <a:t>19 </a:t>
            </a:r>
            <a:r>
              <a:rPr lang="en-US" sz="2400">
                <a:solidFill>
                  <a:srgbClr val="00B050"/>
                </a:solidFill>
                <a:latin typeface="Amasis MT Pro Black" panose="02040A04050005020304" pitchFamily="18" charset="0"/>
              </a:rPr>
              <a:t>On the evening of that first day of the week</a:t>
            </a:r>
            <a:r>
              <a:rPr lang="en-US" sz="2400">
                <a:latin typeface="Amasis MT Pro Black" panose="02040A04050005020304" pitchFamily="18" charset="0"/>
              </a:rPr>
              <a:t>, </a:t>
            </a:r>
            <a:r>
              <a:rPr lang="en-US" sz="2400">
                <a:solidFill>
                  <a:schemeClr val="tx1">
                    <a:lumMod val="60000"/>
                    <a:lumOff val="40000"/>
                  </a:schemeClr>
                </a:solidFill>
                <a:latin typeface="Amasis MT Pro Black" panose="02040A04050005020304" pitchFamily="18" charset="0"/>
              </a:rPr>
              <a:t>when the doors were locked, where the disciples were, for fear of the Jews, Jesus came and stood in their midst </a:t>
            </a:r>
            <a:r>
              <a:rPr lang="en-US" sz="2400">
                <a:latin typeface="Amasis MT Pro Black" panose="02040A04050005020304" pitchFamily="18" charset="0"/>
              </a:rPr>
              <a:t>and said to them, “Peace be with you.” 20 When he had said this</a:t>
            </a:r>
            <a:r>
              <a:rPr lang="en-US" sz="2400">
                <a:solidFill>
                  <a:srgbClr val="7030A0"/>
                </a:solidFill>
                <a:latin typeface="Amasis MT Pro Black" panose="02040A04050005020304" pitchFamily="18" charset="0"/>
              </a:rPr>
              <a:t>, he showed them his hands and his side. The disciples rejoiced when they saw the Lord.</a:t>
            </a:r>
          </a:p>
        </p:txBody>
      </p:sp>
      <p:sp>
        <p:nvSpPr>
          <p:cNvPr id="3" name="TextBox 2">
            <a:extLst>
              <a:ext uri="{FF2B5EF4-FFF2-40B4-BE49-F238E27FC236}">
                <a16:creationId xmlns:a16="http://schemas.microsoft.com/office/drawing/2014/main" id="{963E8B17-421B-14EF-441F-9FA7E4BC0F0A}"/>
              </a:ext>
            </a:extLst>
          </p:cNvPr>
          <p:cNvSpPr txBox="1"/>
          <p:nvPr/>
        </p:nvSpPr>
        <p:spPr>
          <a:xfrm>
            <a:off x="5949243" y="451557"/>
            <a:ext cx="6107289" cy="6863417"/>
          </a:xfrm>
          <a:prstGeom prst="rect">
            <a:avLst/>
          </a:prstGeom>
          <a:noFill/>
        </p:spPr>
        <p:txBody>
          <a:bodyPr wrap="square" rtlCol="0">
            <a:spAutoFit/>
          </a:bodyPr>
          <a:lstStyle/>
          <a:p>
            <a:r>
              <a:rPr lang="en-US" sz="2200">
                <a:latin typeface="Amasis MT Pro Black" panose="02040A04050005020304" pitchFamily="18" charset="0"/>
              </a:rPr>
              <a:t>Jesus in His glorified body is able to appear in a room with locked doors</a:t>
            </a:r>
          </a:p>
          <a:p>
            <a:endParaRPr lang="en-US" sz="2200">
              <a:latin typeface="Amasis MT Pro Black" panose="02040A04050005020304" pitchFamily="18" charset="0"/>
            </a:endParaRPr>
          </a:p>
          <a:p>
            <a:r>
              <a:rPr lang="en-US" sz="2200">
                <a:latin typeface="Amasis MT Pro Black" panose="02040A04050005020304" pitchFamily="18" charset="0"/>
              </a:rPr>
              <a:t>Jesus assures them of who he is by visible showing them his wounds</a:t>
            </a:r>
          </a:p>
          <a:p>
            <a:endParaRPr lang="en-US" sz="2200">
              <a:latin typeface="Amasis MT Pro Black" panose="02040A04050005020304" pitchFamily="18" charset="0"/>
            </a:endParaRPr>
          </a:p>
          <a:p>
            <a:r>
              <a:rPr lang="en-US" sz="2200">
                <a:latin typeface="Amasis MT Pro Black" panose="02040A04050005020304" pitchFamily="18" charset="0"/>
              </a:rPr>
              <a:t>39 Look at my hands and my feet, that it is I myself. Touch me and see, because a ghost does not have flesh and bones as you can see I have.” 40 And as he said this, he showed them his hands and his feet. 41 While they were still incredulous for joy and were amazed, he asked them, “Have you anything here to eat?” 42 They gave him a piece of baked fish; 43 he took it and ate it in front of them. </a:t>
            </a:r>
          </a:p>
          <a:p>
            <a:r>
              <a:rPr lang="en-US" sz="2200">
                <a:latin typeface="Amasis MT Pro Black" panose="02040A04050005020304" pitchFamily="18" charset="0"/>
              </a:rPr>
              <a:t>LK 24:39-43</a:t>
            </a:r>
          </a:p>
          <a:p>
            <a:endParaRPr lang="en-US" sz="2200">
              <a:latin typeface="Amasis MT Pro Black" panose="02040A04050005020304" pitchFamily="18" charset="0"/>
            </a:endParaRPr>
          </a:p>
          <a:p>
            <a:endParaRPr lang="en-US" sz="2200">
              <a:latin typeface="Amasis MT Pro Black" panose="02040A04050005020304" pitchFamily="18" charset="0"/>
            </a:endParaRPr>
          </a:p>
          <a:p>
            <a:endParaRPr lang="en-US" sz="2200">
              <a:latin typeface="Amasis MT Pro Black" panose="02040A04050005020304" pitchFamily="18" charset="0"/>
            </a:endParaRPr>
          </a:p>
        </p:txBody>
      </p:sp>
      <p:pic>
        <p:nvPicPr>
          <p:cNvPr id="4" name="Picture 3">
            <a:extLst>
              <a:ext uri="{FF2B5EF4-FFF2-40B4-BE49-F238E27FC236}">
                <a16:creationId xmlns:a16="http://schemas.microsoft.com/office/drawing/2014/main" id="{40E039B4-2F50-55A4-7025-4516581F24DB}"/>
              </a:ext>
            </a:extLst>
          </p:cNvPr>
          <p:cNvPicPr>
            <a:picLocks noChangeAspect="1"/>
          </p:cNvPicPr>
          <p:nvPr/>
        </p:nvPicPr>
        <p:blipFill>
          <a:blip r:embed="rId6"/>
          <a:stretch>
            <a:fillRect/>
          </a:stretch>
        </p:blipFill>
        <p:spPr>
          <a:xfrm>
            <a:off x="2866074" y="4881388"/>
            <a:ext cx="3083169" cy="1848221"/>
          </a:xfrm>
          <a:prstGeom prst="rect">
            <a:avLst/>
          </a:prstGeom>
        </p:spPr>
      </p:pic>
      <p:pic>
        <p:nvPicPr>
          <p:cNvPr id="17" name="Audio 16">
            <a:hlinkClick r:id="" action="ppaction://media"/>
            <a:extLst>
              <a:ext uri="{FF2B5EF4-FFF2-40B4-BE49-F238E27FC236}">
                <a16:creationId xmlns:a16="http://schemas.microsoft.com/office/drawing/2014/main" id="{06F4802C-6344-7F41-12AF-1F89F7B9578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28754451"/>
      </p:ext>
    </p:extLst>
  </p:cSld>
  <p:clrMapOvr>
    <a:masterClrMapping/>
  </p:clrMapOvr>
  <mc:AlternateContent xmlns:mc="http://schemas.openxmlformats.org/markup-compatibility/2006" xmlns:p14="http://schemas.microsoft.com/office/powerpoint/2010/main">
    <mc:Choice Requires="p14">
      <p:transition spd="slow" p14:dur="2000" advTm="98193"/>
    </mc:Choice>
    <mc:Fallback xmlns="">
      <p:transition spd="slow" advTm="9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9EA047-7821-716A-BD86-673189DA2123}"/>
              </a:ext>
            </a:extLst>
          </p:cNvPr>
          <p:cNvSpPr txBox="1"/>
          <p:nvPr/>
        </p:nvSpPr>
        <p:spPr>
          <a:xfrm>
            <a:off x="551167" y="2982596"/>
            <a:ext cx="5835263" cy="3046988"/>
          </a:xfrm>
          <a:prstGeom prst="rect">
            <a:avLst/>
          </a:prstGeom>
          <a:noFill/>
        </p:spPr>
        <p:txBody>
          <a:bodyPr wrap="square" rtlCol="0">
            <a:spAutoFit/>
          </a:bodyPr>
          <a:lstStyle/>
          <a:p>
            <a:pPr algn="l"/>
            <a:r>
              <a:rPr lang="en-US" sz="2400">
                <a:latin typeface="Amasis MT Pro Black" panose="02040A04050005020304" pitchFamily="18" charset="0"/>
              </a:rPr>
              <a:t>21 [Jesus] said to them again, “Peace be with you. </a:t>
            </a:r>
            <a:r>
              <a:rPr lang="en-US" sz="2400">
                <a:solidFill>
                  <a:schemeClr val="accent3"/>
                </a:solidFill>
                <a:latin typeface="Amasis MT Pro Black" panose="02040A04050005020304" pitchFamily="18" charset="0"/>
              </a:rPr>
              <a:t>As the Father has sent me, so I send you.” </a:t>
            </a:r>
            <a:r>
              <a:rPr lang="en-US" sz="2400">
                <a:latin typeface="Amasis MT Pro Black" panose="02040A04050005020304" pitchFamily="18" charset="0"/>
              </a:rPr>
              <a:t>22 And when he had said this, </a:t>
            </a:r>
            <a:r>
              <a:rPr lang="en-US" sz="2400">
                <a:solidFill>
                  <a:srgbClr val="00B050"/>
                </a:solidFill>
                <a:latin typeface="Amasis MT Pro Black" panose="02040A04050005020304" pitchFamily="18" charset="0"/>
              </a:rPr>
              <a:t>he breathed on them and said to them, “Receive the holy Spirit. 23 Whose sins you forgive are forgiven them, and whose sins you retain are retained</a:t>
            </a:r>
            <a:r>
              <a:rPr lang="en-US" sz="2400">
                <a:latin typeface="Amasis MT Pro Black" panose="02040A04050005020304" pitchFamily="18" charset="0"/>
              </a:rPr>
              <a:t>.”</a:t>
            </a:r>
          </a:p>
        </p:txBody>
      </p:sp>
      <p:sp>
        <p:nvSpPr>
          <p:cNvPr id="2" name="TextBox 1">
            <a:extLst>
              <a:ext uri="{FF2B5EF4-FFF2-40B4-BE49-F238E27FC236}">
                <a16:creationId xmlns:a16="http://schemas.microsoft.com/office/drawing/2014/main" id="{0B9ACCC9-5CDB-354C-C230-0EBB0207F88F}"/>
              </a:ext>
            </a:extLst>
          </p:cNvPr>
          <p:cNvSpPr txBox="1"/>
          <p:nvPr/>
        </p:nvSpPr>
        <p:spPr>
          <a:xfrm>
            <a:off x="200804" y="454612"/>
            <a:ext cx="3659976" cy="646331"/>
          </a:xfrm>
          <a:prstGeom prst="rect">
            <a:avLst/>
          </a:prstGeom>
          <a:noFill/>
        </p:spPr>
        <p:txBody>
          <a:bodyPr wrap="none" rtlCol="0">
            <a:spAutoFit/>
          </a:bodyPr>
          <a:lstStyle/>
          <a:p>
            <a:r>
              <a:rPr lang="en-US" sz="3600">
                <a:latin typeface="Amasis MT Pro Black" panose="02040A04050005020304" pitchFamily="18" charset="0"/>
              </a:rPr>
              <a:t>JOHN 20:21-23</a:t>
            </a:r>
          </a:p>
        </p:txBody>
      </p:sp>
      <p:sp>
        <p:nvSpPr>
          <p:cNvPr id="3" name="TextBox 2">
            <a:extLst>
              <a:ext uri="{FF2B5EF4-FFF2-40B4-BE49-F238E27FC236}">
                <a16:creationId xmlns:a16="http://schemas.microsoft.com/office/drawing/2014/main" id="{4165955A-85CE-50C7-31CA-19FF649A514F}"/>
              </a:ext>
            </a:extLst>
          </p:cNvPr>
          <p:cNvSpPr txBox="1"/>
          <p:nvPr/>
        </p:nvSpPr>
        <p:spPr>
          <a:xfrm>
            <a:off x="6999111" y="520383"/>
            <a:ext cx="5192889" cy="2462213"/>
          </a:xfrm>
          <a:prstGeom prst="rect">
            <a:avLst/>
          </a:prstGeom>
          <a:noFill/>
        </p:spPr>
        <p:txBody>
          <a:bodyPr wrap="square" rtlCol="0">
            <a:spAutoFit/>
          </a:bodyPr>
          <a:lstStyle/>
          <a:p>
            <a:r>
              <a:rPr lang="en-US" sz="2200">
                <a:latin typeface="Amasis MT Pro Black" panose="02040A04050005020304" pitchFamily="18" charset="0"/>
              </a:rPr>
              <a:t> 7 then the Lord God formed the man[e] out of the dust of the ground and blew into his nostrils the breath of life, and the man became a living being. GN 2:7</a:t>
            </a:r>
          </a:p>
          <a:p>
            <a:endParaRPr lang="en-US" sz="2200">
              <a:latin typeface="Amasis MT Pro Black" panose="02040A04050005020304" pitchFamily="18" charset="0"/>
            </a:endParaRPr>
          </a:p>
          <a:p>
            <a:endParaRPr lang="en-US" sz="2200">
              <a:latin typeface="Amasis MT Pro Black" panose="02040A04050005020304" pitchFamily="18" charset="0"/>
            </a:endParaRPr>
          </a:p>
        </p:txBody>
      </p:sp>
      <p:sp>
        <p:nvSpPr>
          <p:cNvPr id="4" name="TextBox 3">
            <a:extLst>
              <a:ext uri="{FF2B5EF4-FFF2-40B4-BE49-F238E27FC236}">
                <a16:creationId xmlns:a16="http://schemas.microsoft.com/office/drawing/2014/main" id="{BCC3D724-7BB6-8ED6-FED1-82A2B9BA46DE}"/>
              </a:ext>
            </a:extLst>
          </p:cNvPr>
          <p:cNvSpPr txBox="1"/>
          <p:nvPr/>
        </p:nvSpPr>
        <p:spPr>
          <a:xfrm>
            <a:off x="6999111" y="2859742"/>
            <a:ext cx="4842933" cy="3477875"/>
          </a:xfrm>
          <a:prstGeom prst="rect">
            <a:avLst/>
          </a:prstGeom>
          <a:noFill/>
        </p:spPr>
        <p:txBody>
          <a:bodyPr wrap="square" rtlCol="0">
            <a:spAutoFit/>
          </a:bodyPr>
          <a:lstStyle/>
          <a:p>
            <a:r>
              <a:rPr lang="en-US" sz="2200">
                <a:latin typeface="Amasis MT Pro Black" panose="02040A04050005020304" pitchFamily="18" charset="0"/>
              </a:rPr>
              <a:t>Only God forgives sins. Since he is the Son of God, Jesus says of himself, "The Son of man has authority on earth to forgive sins" and exercises this divine power: "Your sins are forgiven." Further, by virtue of his divine authority he gives this power to men to exercise in his name. CCC 1441</a:t>
            </a:r>
          </a:p>
        </p:txBody>
      </p:sp>
      <p:pic>
        <p:nvPicPr>
          <p:cNvPr id="6" name="Picture 5">
            <a:extLst>
              <a:ext uri="{FF2B5EF4-FFF2-40B4-BE49-F238E27FC236}">
                <a16:creationId xmlns:a16="http://schemas.microsoft.com/office/drawing/2014/main" id="{4C2278B1-977C-8368-1A0E-FC477D3DF11D}"/>
              </a:ext>
            </a:extLst>
          </p:cNvPr>
          <p:cNvPicPr>
            <a:picLocks noChangeAspect="1"/>
          </p:cNvPicPr>
          <p:nvPr/>
        </p:nvPicPr>
        <p:blipFill>
          <a:blip r:embed="rId6"/>
          <a:stretch>
            <a:fillRect/>
          </a:stretch>
        </p:blipFill>
        <p:spPr>
          <a:xfrm>
            <a:off x="4553655" y="703739"/>
            <a:ext cx="2095500" cy="2095500"/>
          </a:xfrm>
          <a:prstGeom prst="rect">
            <a:avLst/>
          </a:prstGeom>
        </p:spPr>
      </p:pic>
      <p:pic>
        <p:nvPicPr>
          <p:cNvPr id="21" name="Audio 20">
            <a:hlinkClick r:id="" action="ppaction://media"/>
            <a:extLst>
              <a:ext uri="{FF2B5EF4-FFF2-40B4-BE49-F238E27FC236}">
                <a16:creationId xmlns:a16="http://schemas.microsoft.com/office/drawing/2014/main" id="{43D44967-A0C5-F20D-0B29-20F728B2DF2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13146705"/>
      </p:ext>
    </p:extLst>
  </p:cSld>
  <p:clrMapOvr>
    <a:masterClrMapping/>
  </p:clrMapOvr>
  <mc:AlternateContent xmlns:mc="http://schemas.openxmlformats.org/markup-compatibility/2006" xmlns:p14="http://schemas.microsoft.com/office/powerpoint/2010/main">
    <mc:Choice Requires="p14">
      <p:transition spd="slow" p14:dur="2000" advTm="93723"/>
    </mc:Choice>
    <mc:Fallback xmlns="">
      <p:transition spd="slow" advTm="9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46C5-5B51-7966-1664-B9B0E42D2AD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AA5F9D2-6AF1-3BCC-53BB-9F52A7092750}"/>
              </a:ext>
            </a:extLst>
          </p:cNvPr>
          <p:cNvSpPr txBox="1"/>
          <p:nvPr/>
        </p:nvSpPr>
        <p:spPr>
          <a:xfrm>
            <a:off x="6774427" y="0"/>
            <a:ext cx="5417574" cy="6858000"/>
          </a:xfrm>
          <a:prstGeom prst="rect">
            <a:avLst/>
          </a:prstGeom>
          <a:solidFill>
            <a:srgbClr val="008080"/>
          </a:solidFill>
        </p:spPr>
        <p:txBody>
          <a:bodyPr wrap="square" rtlCol="0">
            <a:spAutoFit/>
          </a:bodyPr>
          <a:lstStyle/>
          <a:p>
            <a:endParaRPr lang="en-US"/>
          </a:p>
        </p:txBody>
      </p:sp>
      <p:sp>
        <p:nvSpPr>
          <p:cNvPr id="9" name="TextBox 8">
            <a:extLst>
              <a:ext uri="{FF2B5EF4-FFF2-40B4-BE49-F238E27FC236}">
                <a16:creationId xmlns:a16="http://schemas.microsoft.com/office/drawing/2014/main" id="{203C6565-AD02-5331-D868-0CA51780BF6F}"/>
              </a:ext>
            </a:extLst>
          </p:cNvPr>
          <p:cNvSpPr txBox="1"/>
          <p:nvPr/>
        </p:nvSpPr>
        <p:spPr>
          <a:xfrm>
            <a:off x="705771" y="2238162"/>
            <a:ext cx="4711803" cy="4154984"/>
          </a:xfrm>
          <a:prstGeom prst="rect">
            <a:avLst/>
          </a:prstGeom>
          <a:noFill/>
        </p:spPr>
        <p:txBody>
          <a:bodyPr wrap="square" rtlCol="0">
            <a:spAutoFit/>
          </a:bodyPr>
          <a:lstStyle/>
          <a:p>
            <a:pPr algn="l"/>
            <a:r>
              <a:rPr lang="en-US" sz="2400">
                <a:latin typeface="Amasis MT Pro Black" panose="02040A04050005020304" pitchFamily="18" charset="0"/>
              </a:rPr>
              <a:t>24 </a:t>
            </a:r>
            <a:r>
              <a:rPr lang="en-US" sz="2400">
                <a:solidFill>
                  <a:srgbClr val="009999"/>
                </a:solidFill>
                <a:latin typeface="Amasis MT Pro Black" panose="02040A04050005020304" pitchFamily="18" charset="0"/>
              </a:rPr>
              <a:t>Thomas, called Didymus, one of the Twelve, was not with them when Jesus came</a:t>
            </a:r>
            <a:r>
              <a:rPr lang="en-US" sz="2400">
                <a:latin typeface="Amasis MT Pro Black" panose="02040A04050005020304" pitchFamily="18" charset="0"/>
              </a:rPr>
              <a:t>. 25 So the other disciples said to him, “We have seen the Lord.” But he said to them, </a:t>
            </a:r>
            <a:r>
              <a:rPr lang="en-US" sz="2400">
                <a:solidFill>
                  <a:srgbClr val="0070C0"/>
                </a:solidFill>
                <a:latin typeface="Amasis MT Pro Black" panose="02040A04050005020304" pitchFamily="18" charset="0"/>
              </a:rPr>
              <a:t>“Unless I see the mark of the nails in his hands and put my finger into the nail-marks and put my hand into his side, I will not believe.”</a:t>
            </a:r>
          </a:p>
        </p:txBody>
      </p:sp>
      <p:sp>
        <p:nvSpPr>
          <p:cNvPr id="2" name="TextBox 1">
            <a:extLst>
              <a:ext uri="{FF2B5EF4-FFF2-40B4-BE49-F238E27FC236}">
                <a16:creationId xmlns:a16="http://schemas.microsoft.com/office/drawing/2014/main" id="{63B572BA-E448-3B66-18D3-829E89CA36A9}"/>
              </a:ext>
            </a:extLst>
          </p:cNvPr>
          <p:cNvSpPr txBox="1"/>
          <p:nvPr/>
        </p:nvSpPr>
        <p:spPr>
          <a:xfrm>
            <a:off x="1150374" y="678426"/>
            <a:ext cx="3659976" cy="646331"/>
          </a:xfrm>
          <a:prstGeom prst="rect">
            <a:avLst/>
          </a:prstGeom>
          <a:noFill/>
        </p:spPr>
        <p:txBody>
          <a:bodyPr wrap="none" rtlCol="0">
            <a:spAutoFit/>
          </a:bodyPr>
          <a:lstStyle/>
          <a:p>
            <a:r>
              <a:rPr lang="en-US" sz="3600">
                <a:latin typeface="Amasis MT Pro Black" panose="02040A04050005020304" pitchFamily="18" charset="0"/>
              </a:rPr>
              <a:t>JOHN 20:24-25</a:t>
            </a:r>
          </a:p>
        </p:txBody>
      </p:sp>
      <p:sp>
        <p:nvSpPr>
          <p:cNvPr id="3" name="TextBox 2">
            <a:extLst>
              <a:ext uri="{FF2B5EF4-FFF2-40B4-BE49-F238E27FC236}">
                <a16:creationId xmlns:a16="http://schemas.microsoft.com/office/drawing/2014/main" id="{80D8B5BB-DD22-D37E-5A2F-31B47F4B1768}"/>
              </a:ext>
            </a:extLst>
          </p:cNvPr>
          <p:cNvSpPr txBox="1"/>
          <p:nvPr/>
        </p:nvSpPr>
        <p:spPr>
          <a:xfrm>
            <a:off x="7552268" y="893870"/>
            <a:ext cx="3489358" cy="2123658"/>
          </a:xfrm>
          <a:prstGeom prst="rect">
            <a:avLst/>
          </a:prstGeom>
          <a:noFill/>
        </p:spPr>
        <p:txBody>
          <a:bodyPr wrap="square" rtlCol="0">
            <a:spAutoFit/>
          </a:bodyPr>
          <a:lstStyle/>
          <a:p>
            <a:r>
              <a:rPr lang="en-US" sz="2200">
                <a:solidFill>
                  <a:schemeClr val="bg2">
                    <a:lumMod val="95000"/>
                  </a:schemeClr>
                </a:solidFill>
                <a:latin typeface="Amasis MT Pro Black" panose="02040A04050005020304" pitchFamily="18" charset="0"/>
              </a:rPr>
              <a:t>I WILlL NOT BELIEVE</a:t>
            </a:r>
          </a:p>
          <a:p>
            <a:endParaRPr lang="en-US" sz="2200">
              <a:solidFill>
                <a:schemeClr val="bg2">
                  <a:lumMod val="95000"/>
                </a:schemeClr>
              </a:solidFill>
              <a:latin typeface="Amasis MT Pro Black" panose="02040A04050005020304" pitchFamily="18" charset="0"/>
            </a:endParaRPr>
          </a:p>
          <a:p>
            <a:r>
              <a:rPr lang="en-US" sz="2200">
                <a:solidFill>
                  <a:schemeClr val="bg2">
                    <a:lumMod val="95000"/>
                  </a:schemeClr>
                </a:solidFill>
                <a:latin typeface="Amasis MT Pro Black" panose="02040A04050005020304" pitchFamily="18" charset="0"/>
              </a:rPr>
              <a:t>I  will only believe if I not only see, but pysically touch Jesus’ wounds</a:t>
            </a:r>
          </a:p>
        </p:txBody>
      </p:sp>
      <p:pic>
        <p:nvPicPr>
          <p:cNvPr id="4" name="Picture 3">
            <a:extLst>
              <a:ext uri="{FF2B5EF4-FFF2-40B4-BE49-F238E27FC236}">
                <a16:creationId xmlns:a16="http://schemas.microsoft.com/office/drawing/2014/main" id="{96E0D719-5C7E-F252-FD8F-586C074AD917}"/>
              </a:ext>
            </a:extLst>
          </p:cNvPr>
          <p:cNvPicPr>
            <a:picLocks noChangeAspect="1"/>
          </p:cNvPicPr>
          <p:nvPr/>
        </p:nvPicPr>
        <p:blipFill>
          <a:blip r:embed="rId6"/>
          <a:stretch>
            <a:fillRect/>
          </a:stretch>
        </p:blipFill>
        <p:spPr>
          <a:xfrm>
            <a:off x="7430047" y="3840473"/>
            <a:ext cx="3733800" cy="2095500"/>
          </a:xfrm>
          <a:prstGeom prst="rect">
            <a:avLst/>
          </a:prstGeom>
        </p:spPr>
      </p:pic>
      <p:pic>
        <p:nvPicPr>
          <p:cNvPr id="20" name="Audio 19">
            <a:hlinkClick r:id="" action="ppaction://media"/>
            <a:extLst>
              <a:ext uri="{FF2B5EF4-FFF2-40B4-BE49-F238E27FC236}">
                <a16:creationId xmlns:a16="http://schemas.microsoft.com/office/drawing/2014/main" id="{3FF977CE-49FD-B2FB-1F78-46CC1C3844E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08619715"/>
      </p:ext>
    </p:extLst>
  </p:cSld>
  <p:clrMapOvr>
    <a:masterClrMapping/>
  </p:clrMapOvr>
  <mc:AlternateContent xmlns:mc="http://schemas.openxmlformats.org/markup-compatibility/2006" xmlns:p14="http://schemas.microsoft.com/office/powerpoint/2010/main">
    <mc:Choice Requires="p14">
      <p:transition spd="slow" p14:dur="2000" advTm="75466"/>
    </mc:Choice>
    <mc:Fallback xmlns="">
      <p:transition spd="slow" advTm="7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5531F-CD03-108F-C288-D202438FA12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4A0E846-06CD-3DFC-1579-B70A44D6BD11}"/>
              </a:ext>
            </a:extLst>
          </p:cNvPr>
          <p:cNvSpPr txBox="1"/>
          <p:nvPr/>
        </p:nvSpPr>
        <p:spPr>
          <a:xfrm>
            <a:off x="235974" y="235974"/>
            <a:ext cx="5860026" cy="6213987"/>
          </a:xfrm>
          <a:prstGeom prst="rect">
            <a:avLst/>
          </a:prstGeom>
          <a:solidFill>
            <a:schemeClr val="bg1">
              <a:lumMod val="2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90E12F2E-DF35-2F24-E248-BC7E6D021290}"/>
              </a:ext>
            </a:extLst>
          </p:cNvPr>
          <p:cNvSpPr txBox="1"/>
          <p:nvPr/>
        </p:nvSpPr>
        <p:spPr>
          <a:xfrm>
            <a:off x="665469" y="1640590"/>
            <a:ext cx="5001036" cy="4493538"/>
          </a:xfrm>
          <a:prstGeom prst="rect">
            <a:avLst/>
          </a:prstGeom>
          <a:noFill/>
        </p:spPr>
        <p:txBody>
          <a:bodyPr wrap="square" rtlCol="0">
            <a:spAutoFit/>
          </a:bodyPr>
          <a:lstStyle/>
          <a:p>
            <a:pPr algn="l"/>
            <a:r>
              <a:rPr lang="en-US" sz="2200">
                <a:solidFill>
                  <a:schemeClr val="bg1"/>
                </a:solidFill>
                <a:latin typeface="Amasis MT Pro Black" panose="02040A04050005020304" pitchFamily="18" charset="0"/>
              </a:rPr>
              <a:t>26 </a:t>
            </a:r>
            <a:r>
              <a:rPr lang="en-US" sz="2200">
                <a:solidFill>
                  <a:schemeClr val="bg2"/>
                </a:solidFill>
                <a:latin typeface="Amasis MT Pro Black" panose="02040A04050005020304" pitchFamily="18" charset="0"/>
              </a:rPr>
              <a:t>Now a week later </a:t>
            </a:r>
            <a:r>
              <a:rPr lang="en-US" sz="2200">
                <a:solidFill>
                  <a:schemeClr val="bg1"/>
                </a:solidFill>
                <a:latin typeface="Amasis MT Pro Black" panose="02040A04050005020304" pitchFamily="18" charset="0"/>
              </a:rPr>
              <a:t>his disciples were again inside and Thomas was with them. Jesus came, although the doors were locked, and stood in their midst and said, “Peace be with you.” 27 </a:t>
            </a:r>
            <a:r>
              <a:rPr lang="en-US" sz="2200">
                <a:solidFill>
                  <a:srgbClr val="00B050"/>
                </a:solidFill>
                <a:latin typeface="Amasis MT Pro Black" panose="02040A04050005020304" pitchFamily="18" charset="0"/>
              </a:rPr>
              <a:t>Then he said to Thomas, “Put your finger here and see my hands, and bring your hand and put it into my side, and do not be unbelieving, but believe.</a:t>
            </a:r>
            <a:r>
              <a:rPr lang="en-US" sz="2200">
                <a:solidFill>
                  <a:schemeClr val="bg1"/>
                </a:solidFill>
                <a:latin typeface="Amasis MT Pro Black" panose="02040A04050005020304" pitchFamily="18" charset="0"/>
              </a:rPr>
              <a:t>” 28 Thomas answered and said to him, </a:t>
            </a:r>
            <a:r>
              <a:rPr lang="en-US" sz="2200">
                <a:solidFill>
                  <a:srgbClr val="FF0000"/>
                </a:solidFill>
                <a:latin typeface="Amasis MT Pro Black" panose="02040A04050005020304" pitchFamily="18" charset="0"/>
              </a:rPr>
              <a:t>“My Lord and my God!”</a:t>
            </a:r>
          </a:p>
        </p:txBody>
      </p:sp>
      <p:sp>
        <p:nvSpPr>
          <p:cNvPr id="2" name="TextBox 1">
            <a:extLst>
              <a:ext uri="{FF2B5EF4-FFF2-40B4-BE49-F238E27FC236}">
                <a16:creationId xmlns:a16="http://schemas.microsoft.com/office/drawing/2014/main" id="{CE5AF9B8-286D-C038-2BE6-57F6D45F9657}"/>
              </a:ext>
            </a:extLst>
          </p:cNvPr>
          <p:cNvSpPr txBox="1"/>
          <p:nvPr/>
        </p:nvSpPr>
        <p:spPr>
          <a:xfrm>
            <a:off x="1150374" y="678426"/>
            <a:ext cx="3659976" cy="646331"/>
          </a:xfrm>
          <a:prstGeom prst="rect">
            <a:avLst/>
          </a:prstGeom>
          <a:noFill/>
        </p:spPr>
        <p:txBody>
          <a:bodyPr wrap="none" rtlCol="0">
            <a:spAutoFit/>
          </a:bodyPr>
          <a:lstStyle/>
          <a:p>
            <a:r>
              <a:rPr lang="en-US" sz="3600">
                <a:solidFill>
                  <a:schemeClr val="bg1"/>
                </a:solidFill>
                <a:latin typeface="Amasis MT Pro Black" panose="02040A04050005020304" pitchFamily="18" charset="0"/>
              </a:rPr>
              <a:t>JOHN 20:26-28</a:t>
            </a:r>
          </a:p>
        </p:txBody>
      </p:sp>
      <p:pic>
        <p:nvPicPr>
          <p:cNvPr id="4" name="Picture 3">
            <a:extLst>
              <a:ext uri="{FF2B5EF4-FFF2-40B4-BE49-F238E27FC236}">
                <a16:creationId xmlns:a16="http://schemas.microsoft.com/office/drawing/2014/main" id="{6AA3A593-DC66-07D2-C3C9-7B728DF131D1}"/>
              </a:ext>
            </a:extLst>
          </p:cNvPr>
          <p:cNvPicPr>
            <a:picLocks noChangeAspect="1"/>
          </p:cNvPicPr>
          <p:nvPr/>
        </p:nvPicPr>
        <p:blipFill>
          <a:blip r:embed="rId6">
            <a:alphaModFix amt="50000"/>
          </a:blip>
          <a:stretch>
            <a:fillRect/>
          </a:stretch>
        </p:blipFill>
        <p:spPr>
          <a:xfrm>
            <a:off x="6177559" y="678426"/>
            <a:ext cx="5963238" cy="5455702"/>
          </a:xfrm>
          <a:prstGeom prst="rect">
            <a:avLst/>
          </a:prstGeom>
        </p:spPr>
      </p:pic>
      <p:sp>
        <p:nvSpPr>
          <p:cNvPr id="3" name="TextBox 2">
            <a:extLst>
              <a:ext uri="{FF2B5EF4-FFF2-40B4-BE49-F238E27FC236}">
                <a16:creationId xmlns:a16="http://schemas.microsoft.com/office/drawing/2014/main" id="{64CABE7C-A5BC-938F-F572-7374D7BA3BC9}"/>
              </a:ext>
            </a:extLst>
          </p:cNvPr>
          <p:cNvSpPr txBox="1"/>
          <p:nvPr/>
        </p:nvSpPr>
        <p:spPr>
          <a:xfrm>
            <a:off x="7423911" y="748038"/>
            <a:ext cx="4346059" cy="5386090"/>
          </a:xfrm>
          <a:prstGeom prst="rect">
            <a:avLst/>
          </a:prstGeom>
          <a:noFill/>
        </p:spPr>
        <p:txBody>
          <a:bodyPr wrap="square" rtlCol="0">
            <a:spAutoFit/>
          </a:bodyPr>
          <a:lstStyle/>
          <a:p>
            <a:r>
              <a:rPr lang="en-US" sz="2200">
                <a:latin typeface="Amasis MT Pro Black" panose="02040A04050005020304" pitchFamily="18" charset="0"/>
              </a:rPr>
              <a:t>It is the next Sunday</a:t>
            </a:r>
          </a:p>
          <a:p>
            <a:endParaRPr lang="en-US" sz="2200">
              <a:latin typeface="Amasis MT Pro Black" panose="02040A04050005020304" pitchFamily="18" charset="0"/>
            </a:endParaRPr>
          </a:p>
          <a:p>
            <a:r>
              <a:rPr lang="en-US" sz="2200">
                <a:latin typeface="Amasis MT Pro Black" panose="02040A04050005020304" pitchFamily="18" charset="0"/>
              </a:rPr>
              <a:t>Thomas is with the disciples</a:t>
            </a:r>
          </a:p>
          <a:p>
            <a:endParaRPr lang="en-US" sz="2200">
              <a:latin typeface="Amasis MT Pro Black" panose="02040A04050005020304" pitchFamily="18" charset="0"/>
            </a:endParaRPr>
          </a:p>
          <a:p>
            <a:r>
              <a:rPr lang="en-US" sz="2200">
                <a:latin typeface="Amasis MT Pro Black" panose="02040A04050005020304" pitchFamily="18" charset="0"/>
              </a:rPr>
              <a:t>The doors are again locked</a:t>
            </a:r>
          </a:p>
          <a:p>
            <a:endParaRPr lang="en-US" sz="2200">
              <a:latin typeface="Amasis MT Pro Black" panose="02040A04050005020304" pitchFamily="18" charset="0"/>
            </a:endParaRPr>
          </a:p>
          <a:p>
            <a:r>
              <a:rPr lang="en-US" sz="2200">
                <a:latin typeface="Amasis MT Pro Black" panose="02040A04050005020304" pitchFamily="18" charset="0"/>
              </a:rPr>
              <a:t>Jesus knows the demand and unbelief of Thomas</a:t>
            </a:r>
          </a:p>
          <a:p>
            <a:endParaRPr lang="en-US" sz="2200">
              <a:latin typeface="Amasis MT Pro Black" panose="02040A04050005020304" pitchFamily="18" charset="0"/>
            </a:endParaRPr>
          </a:p>
          <a:p>
            <a:r>
              <a:rPr lang="en-US" sz="2200">
                <a:latin typeface="Amasis MT Pro Black" panose="02040A04050005020304" pitchFamily="18" charset="0"/>
              </a:rPr>
              <a:t>“My Lord” – a sign of respsect and trust</a:t>
            </a:r>
          </a:p>
          <a:p>
            <a:endParaRPr lang="en-US" sz="2200">
              <a:latin typeface="Amasis MT Pro Black" panose="02040A04050005020304" pitchFamily="18" charset="0"/>
            </a:endParaRPr>
          </a:p>
          <a:p>
            <a:r>
              <a:rPr lang="en-US" sz="2200">
                <a:latin typeface="Amasis MT Pro Black" panose="02040A04050005020304" pitchFamily="18" charset="0"/>
              </a:rPr>
              <a:t>“My God” – a confirmation of Jesus divinity</a:t>
            </a:r>
          </a:p>
          <a:p>
            <a:endParaRPr lang="en-US">
              <a:latin typeface="Amasis MT Pro Black" panose="02040A04050005020304" pitchFamily="18" charset="0"/>
            </a:endParaRPr>
          </a:p>
          <a:p>
            <a:endParaRPr lang="en-US">
              <a:latin typeface="Amasis MT Pro Black" panose="02040A04050005020304" pitchFamily="18" charset="0"/>
            </a:endParaRPr>
          </a:p>
        </p:txBody>
      </p:sp>
      <p:pic>
        <p:nvPicPr>
          <p:cNvPr id="24" name="Audio 23">
            <a:hlinkClick r:id="" action="ppaction://media"/>
            <a:extLst>
              <a:ext uri="{FF2B5EF4-FFF2-40B4-BE49-F238E27FC236}">
                <a16:creationId xmlns:a16="http://schemas.microsoft.com/office/drawing/2014/main" id="{400B3AD5-A610-893C-304E-C28F74D7DF2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39506212"/>
      </p:ext>
    </p:extLst>
  </p:cSld>
  <p:clrMapOvr>
    <a:masterClrMapping/>
  </p:clrMapOvr>
  <mc:AlternateContent xmlns:mc="http://schemas.openxmlformats.org/markup-compatibility/2006" xmlns:p14="http://schemas.microsoft.com/office/powerpoint/2010/main">
    <mc:Choice Requires="p14">
      <p:transition spd="slow" p14:dur="2000" advTm="88027"/>
    </mc:Choice>
    <mc:Fallback xmlns="">
      <p:transition spd="slow" advTm="88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barn(inVertical)">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1C12-25A0-8708-2BBD-D749B7B0B0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EF38296-540D-277C-8E98-AEC7DF6018EE}"/>
              </a:ext>
            </a:extLst>
          </p:cNvPr>
          <p:cNvSpPr txBox="1"/>
          <p:nvPr/>
        </p:nvSpPr>
        <p:spPr>
          <a:xfrm>
            <a:off x="784438" y="1633523"/>
            <a:ext cx="4088780" cy="2308324"/>
          </a:xfrm>
          <a:prstGeom prst="rect">
            <a:avLst/>
          </a:prstGeom>
          <a:noFill/>
        </p:spPr>
        <p:txBody>
          <a:bodyPr wrap="square">
            <a:spAutoFit/>
          </a:bodyPr>
          <a:lstStyle/>
          <a:p>
            <a:r>
              <a:rPr lang="en-US" sz="2400">
                <a:latin typeface="Amasis MT Pro Black" panose="02040A04050005020304" pitchFamily="18" charset="0"/>
              </a:rPr>
              <a:t>29 Jesus said to him, “Have you come to believe because you have seen me? </a:t>
            </a:r>
            <a:r>
              <a:rPr lang="en-US" sz="2400">
                <a:solidFill>
                  <a:srgbClr val="00B050"/>
                </a:solidFill>
                <a:latin typeface="Amasis MT Pro Black" panose="02040A04050005020304" pitchFamily="18" charset="0"/>
              </a:rPr>
              <a:t>Blessed are those who have not seen and have believed.”</a:t>
            </a:r>
          </a:p>
        </p:txBody>
      </p:sp>
      <p:sp>
        <p:nvSpPr>
          <p:cNvPr id="2" name="TextBox 1">
            <a:extLst>
              <a:ext uri="{FF2B5EF4-FFF2-40B4-BE49-F238E27FC236}">
                <a16:creationId xmlns:a16="http://schemas.microsoft.com/office/drawing/2014/main" id="{6B02B60D-E5F5-9572-A1F4-7B84FEBD8763}"/>
              </a:ext>
            </a:extLst>
          </p:cNvPr>
          <p:cNvSpPr txBox="1"/>
          <p:nvPr/>
        </p:nvSpPr>
        <p:spPr>
          <a:xfrm>
            <a:off x="1150374" y="678426"/>
            <a:ext cx="2933816" cy="646331"/>
          </a:xfrm>
          <a:prstGeom prst="rect">
            <a:avLst/>
          </a:prstGeom>
          <a:noFill/>
        </p:spPr>
        <p:txBody>
          <a:bodyPr wrap="none" rtlCol="0">
            <a:spAutoFit/>
          </a:bodyPr>
          <a:lstStyle/>
          <a:p>
            <a:r>
              <a:rPr lang="en-US" sz="3600">
                <a:latin typeface="Amasis MT Pro Black" panose="02040A04050005020304" pitchFamily="18" charset="0"/>
              </a:rPr>
              <a:t>JOHN 20:29</a:t>
            </a:r>
          </a:p>
        </p:txBody>
      </p:sp>
      <p:sp>
        <p:nvSpPr>
          <p:cNvPr id="3" name="TextBox 2">
            <a:extLst>
              <a:ext uri="{FF2B5EF4-FFF2-40B4-BE49-F238E27FC236}">
                <a16:creationId xmlns:a16="http://schemas.microsoft.com/office/drawing/2014/main" id="{2FAC6D6F-4A92-9DEE-76A4-70E51BBF883E}"/>
              </a:ext>
            </a:extLst>
          </p:cNvPr>
          <p:cNvSpPr txBox="1"/>
          <p:nvPr/>
        </p:nvSpPr>
        <p:spPr>
          <a:xfrm>
            <a:off x="5662246" y="398636"/>
            <a:ext cx="5733342" cy="4555093"/>
          </a:xfrm>
          <a:prstGeom prst="rect">
            <a:avLst/>
          </a:prstGeom>
          <a:noFill/>
        </p:spPr>
        <p:txBody>
          <a:bodyPr wrap="square" rtlCol="0">
            <a:spAutoFit/>
          </a:bodyPr>
          <a:lstStyle/>
          <a:p>
            <a:r>
              <a:rPr lang="en-US" sz="2200">
                <a:latin typeface="Amasis MT Pro Black" panose="02040A04050005020304" pitchFamily="18" charset="0"/>
              </a:rPr>
              <a:t>A Beatitude for those who come after</a:t>
            </a:r>
          </a:p>
          <a:p>
            <a:endParaRPr lang="en-US" sz="2200">
              <a:latin typeface="Amasis MT Pro Black" panose="02040A04050005020304" pitchFamily="18" charset="0"/>
            </a:endParaRPr>
          </a:p>
          <a:p>
            <a:r>
              <a:rPr lang="en-US" sz="2200">
                <a:latin typeface="Amasis MT Pro Black" panose="02040A04050005020304" pitchFamily="18" charset="0"/>
              </a:rPr>
              <a:t>1 Faith is the realization of what is hoped for and evidence of things not seen. HEB 11:1</a:t>
            </a:r>
          </a:p>
          <a:p>
            <a:endParaRPr lang="en-US" sz="2200">
              <a:latin typeface="Amasis MT Pro Black" panose="02040A04050005020304" pitchFamily="18" charset="0"/>
            </a:endParaRPr>
          </a:p>
          <a:p>
            <a:r>
              <a:rPr lang="en-US" sz="2200">
                <a:latin typeface="Amasis MT Pro Black" panose="02040A04050005020304" pitchFamily="18" charset="0"/>
              </a:rPr>
              <a:t>Revealed truths are normally transmitted by word, by the testimony of other people who, sent by Christ and aided by the Holy Spirit, preach the deposit of faith NAV.</a:t>
            </a:r>
          </a:p>
          <a:p>
            <a:endParaRPr lang="en-US" sz="2400">
              <a:latin typeface="Amasis MT Pro Black" panose="02040A04050005020304" pitchFamily="18" charset="0"/>
            </a:endParaRPr>
          </a:p>
          <a:p>
            <a:endParaRPr lang="en-US" sz="2400">
              <a:latin typeface="Amasis MT Pro Black" panose="02040A04050005020304" pitchFamily="18" charset="0"/>
            </a:endParaRPr>
          </a:p>
        </p:txBody>
      </p:sp>
      <p:sp>
        <p:nvSpPr>
          <p:cNvPr id="4" name="TextBox 3">
            <a:extLst>
              <a:ext uri="{FF2B5EF4-FFF2-40B4-BE49-F238E27FC236}">
                <a16:creationId xmlns:a16="http://schemas.microsoft.com/office/drawing/2014/main" id="{AD1EEFE2-281C-4044-B933-AE4BADCFE39D}"/>
              </a:ext>
            </a:extLst>
          </p:cNvPr>
          <p:cNvSpPr txBox="1"/>
          <p:nvPr/>
        </p:nvSpPr>
        <p:spPr>
          <a:xfrm>
            <a:off x="5662245" y="4982308"/>
            <a:ext cx="5931878" cy="1107996"/>
          </a:xfrm>
          <a:prstGeom prst="rect">
            <a:avLst/>
          </a:prstGeom>
          <a:noFill/>
        </p:spPr>
        <p:txBody>
          <a:bodyPr wrap="square" rtlCol="0">
            <a:spAutoFit/>
          </a:bodyPr>
          <a:lstStyle/>
          <a:p>
            <a:r>
              <a:rPr lang="en-US" sz="2200">
                <a:latin typeface="Amasis MT Pro Black" panose="02040A04050005020304" pitchFamily="18" charset="0"/>
              </a:rPr>
              <a:t>17 Thus faith comes from what is heard, and what is heard comes through the word of Christ. ROM 10:17</a:t>
            </a:r>
          </a:p>
        </p:txBody>
      </p:sp>
      <p:pic>
        <p:nvPicPr>
          <p:cNvPr id="5" name="Picture 4">
            <a:extLst>
              <a:ext uri="{FF2B5EF4-FFF2-40B4-BE49-F238E27FC236}">
                <a16:creationId xmlns:a16="http://schemas.microsoft.com/office/drawing/2014/main" id="{2EBBFBF7-6E51-3E53-6E9B-8E94A292B13E}"/>
              </a:ext>
            </a:extLst>
          </p:cNvPr>
          <p:cNvPicPr>
            <a:picLocks noChangeAspect="1"/>
          </p:cNvPicPr>
          <p:nvPr/>
        </p:nvPicPr>
        <p:blipFill>
          <a:blip r:embed="rId6"/>
          <a:stretch>
            <a:fillRect/>
          </a:stretch>
        </p:blipFill>
        <p:spPr>
          <a:xfrm>
            <a:off x="1781078" y="4339004"/>
            <a:ext cx="2095500" cy="2095500"/>
          </a:xfrm>
          <a:prstGeom prst="rect">
            <a:avLst/>
          </a:prstGeom>
        </p:spPr>
      </p:pic>
      <p:pic>
        <p:nvPicPr>
          <p:cNvPr id="25" name="Audio 24">
            <a:hlinkClick r:id="" action="ppaction://media"/>
            <a:extLst>
              <a:ext uri="{FF2B5EF4-FFF2-40B4-BE49-F238E27FC236}">
                <a16:creationId xmlns:a16="http://schemas.microsoft.com/office/drawing/2014/main" id="{ED8879F3-1F2A-CA67-4F7E-5315D0B14D7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13094640"/>
      </p:ext>
    </p:extLst>
  </p:cSld>
  <p:clrMapOvr>
    <a:masterClrMapping/>
  </p:clrMapOvr>
  <mc:AlternateContent xmlns:mc="http://schemas.openxmlformats.org/markup-compatibility/2006" xmlns:p14="http://schemas.microsoft.com/office/powerpoint/2010/main">
    <mc:Choice Requires="p14">
      <p:transition spd="slow" p14:dur="2000" advTm="63391"/>
    </mc:Choice>
    <mc:Fallback xmlns="">
      <p:transition spd="slow" advTm="6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68535C-5455-2D7C-E4CA-D10D75CB07E5}"/>
              </a:ext>
            </a:extLst>
          </p:cNvPr>
          <p:cNvSpPr txBox="1"/>
          <p:nvPr/>
        </p:nvSpPr>
        <p:spPr>
          <a:xfrm>
            <a:off x="2832361" y="3132586"/>
            <a:ext cx="5694097" cy="3046988"/>
          </a:xfrm>
          <a:prstGeom prst="rect">
            <a:avLst/>
          </a:prstGeom>
          <a:noFill/>
        </p:spPr>
        <p:txBody>
          <a:bodyPr wrap="square" rtlCol="0">
            <a:spAutoFit/>
          </a:bodyPr>
          <a:lstStyle/>
          <a:p>
            <a:pPr algn="l"/>
            <a:r>
              <a:rPr lang="en-US" sz="2400">
                <a:latin typeface="Amasis MT Pro Black" panose="02040A04050005020304" pitchFamily="18" charset="0"/>
              </a:rPr>
              <a:t>30 Now Jesus did many other signs in the presence of [his] disciples that are not written in this book. 31 But these are written that you may [come to] believe that Jesus is the Messiah, the Son of God, and that through this belief you may have life in his name.</a:t>
            </a:r>
          </a:p>
        </p:txBody>
      </p:sp>
      <p:sp>
        <p:nvSpPr>
          <p:cNvPr id="2" name="TextBox 1">
            <a:extLst>
              <a:ext uri="{FF2B5EF4-FFF2-40B4-BE49-F238E27FC236}">
                <a16:creationId xmlns:a16="http://schemas.microsoft.com/office/drawing/2014/main" id="{0C6B1D2A-4F47-333C-2415-192B5462BAEF}"/>
              </a:ext>
            </a:extLst>
          </p:cNvPr>
          <p:cNvSpPr txBox="1"/>
          <p:nvPr/>
        </p:nvSpPr>
        <p:spPr>
          <a:xfrm>
            <a:off x="1150374" y="678426"/>
            <a:ext cx="3659976" cy="646331"/>
          </a:xfrm>
          <a:prstGeom prst="rect">
            <a:avLst/>
          </a:prstGeom>
          <a:noFill/>
        </p:spPr>
        <p:txBody>
          <a:bodyPr wrap="none" rtlCol="0">
            <a:spAutoFit/>
          </a:bodyPr>
          <a:lstStyle/>
          <a:p>
            <a:r>
              <a:rPr lang="en-US" sz="3600">
                <a:latin typeface="Amasis MT Pro Black" panose="02040A04050005020304" pitchFamily="18" charset="0"/>
              </a:rPr>
              <a:t>JOHN 20:30-31</a:t>
            </a:r>
          </a:p>
        </p:txBody>
      </p:sp>
      <p:sp>
        <p:nvSpPr>
          <p:cNvPr id="4" name="TextBox 3">
            <a:extLst>
              <a:ext uri="{FF2B5EF4-FFF2-40B4-BE49-F238E27FC236}">
                <a16:creationId xmlns:a16="http://schemas.microsoft.com/office/drawing/2014/main" id="{5CB81EFC-A39D-0135-0788-EE1CD3ECFDF0}"/>
              </a:ext>
            </a:extLst>
          </p:cNvPr>
          <p:cNvSpPr txBox="1"/>
          <p:nvPr/>
        </p:nvSpPr>
        <p:spPr>
          <a:xfrm>
            <a:off x="0" y="1813173"/>
            <a:ext cx="12192000" cy="769441"/>
          </a:xfrm>
          <a:prstGeom prst="rect">
            <a:avLst/>
          </a:prstGeom>
          <a:noFill/>
        </p:spPr>
        <p:txBody>
          <a:bodyPr wrap="square" rtlCol="0">
            <a:spAutoFit/>
          </a:bodyPr>
          <a:lstStyle/>
          <a:p>
            <a:pPr algn="ctr"/>
            <a:r>
              <a:rPr lang="en-US" sz="4400">
                <a:solidFill>
                  <a:srgbClr val="C00000"/>
                </a:solidFill>
                <a:latin typeface="Amasis MT Pro Black" panose="02040A04050005020304" pitchFamily="18" charset="0"/>
              </a:rPr>
              <a:t>John’s reason for writing his Gospel</a:t>
            </a:r>
          </a:p>
        </p:txBody>
      </p:sp>
      <p:pic>
        <p:nvPicPr>
          <p:cNvPr id="12" name="Audio 11">
            <a:hlinkClick r:id="" action="ppaction://media"/>
            <a:extLst>
              <a:ext uri="{FF2B5EF4-FFF2-40B4-BE49-F238E27FC236}">
                <a16:creationId xmlns:a16="http://schemas.microsoft.com/office/drawing/2014/main" id="{DB8AA1E7-AF75-4F1F-3419-4D2758CD32F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33679489"/>
      </p:ext>
    </p:extLst>
  </p:cSld>
  <p:clrMapOvr>
    <a:masterClrMapping/>
  </p:clrMapOvr>
  <mc:AlternateContent xmlns:mc="http://schemas.openxmlformats.org/markup-compatibility/2006" xmlns:p14="http://schemas.microsoft.com/office/powerpoint/2010/main">
    <mc:Choice Requires="p14">
      <p:transition spd="slow" p14:dur="2000" advTm="43702"/>
    </mc:Choice>
    <mc:Fallback xmlns="">
      <p:transition spd="slow" advTm="4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7424C1-2473-52E6-EC1F-031ED4656806}"/>
              </a:ext>
            </a:extLst>
          </p:cNvPr>
          <p:cNvSpPr txBox="1"/>
          <p:nvPr/>
        </p:nvSpPr>
        <p:spPr>
          <a:xfrm>
            <a:off x="6774427" y="0"/>
            <a:ext cx="5417574" cy="6858000"/>
          </a:xfrm>
          <a:prstGeom prst="rect">
            <a:avLst/>
          </a:prstGeom>
          <a:solidFill>
            <a:srgbClr val="008080"/>
          </a:solidFill>
        </p:spPr>
        <p:txBody>
          <a:bodyPr wrap="square" rtlCol="0">
            <a:spAutoFit/>
          </a:bodyPr>
          <a:lstStyle/>
          <a:p>
            <a:endParaRPr lang="en-US"/>
          </a:p>
        </p:txBody>
      </p:sp>
      <p:sp>
        <p:nvSpPr>
          <p:cNvPr id="8" name="Title 7">
            <a:extLst>
              <a:ext uri="{FF2B5EF4-FFF2-40B4-BE49-F238E27FC236}">
                <a16:creationId xmlns:a16="http://schemas.microsoft.com/office/drawing/2014/main" id="{6BEEF6DB-E123-9225-E507-16CB2E4C7575}"/>
              </a:ext>
            </a:extLst>
          </p:cNvPr>
          <p:cNvSpPr>
            <a:spLocks noGrp="1"/>
          </p:cNvSpPr>
          <p:nvPr>
            <p:ph type="title"/>
          </p:nvPr>
        </p:nvSpPr>
        <p:spPr>
          <a:xfrm>
            <a:off x="637486" y="255639"/>
            <a:ext cx="3374075" cy="904568"/>
          </a:xfrm>
        </p:spPr>
        <p:txBody>
          <a:bodyPr/>
          <a:lstStyle/>
          <a:p>
            <a:r>
              <a:rPr lang="en-US">
                <a:latin typeface="Amasis MT Pro Black" panose="02040A04050005020304" pitchFamily="18" charset="0"/>
              </a:rPr>
              <a:t>John 21</a:t>
            </a:r>
          </a:p>
        </p:txBody>
      </p:sp>
      <p:sp>
        <p:nvSpPr>
          <p:cNvPr id="2" name="TextBox 1">
            <a:extLst>
              <a:ext uri="{FF2B5EF4-FFF2-40B4-BE49-F238E27FC236}">
                <a16:creationId xmlns:a16="http://schemas.microsoft.com/office/drawing/2014/main" id="{21C46A30-191C-746F-2AAB-338F47F40FFB}"/>
              </a:ext>
            </a:extLst>
          </p:cNvPr>
          <p:cNvSpPr txBox="1"/>
          <p:nvPr/>
        </p:nvSpPr>
        <p:spPr>
          <a:xfrm>
            <a:off x="637487" y="1875692"/>
            <a:ext cx="5259222" cy="4524315"/>
          </a:xfrm>
          <a:prstGeom prst="rect">
            <a:avLst/>
          </a:prstGeom>
          <a:noFill/>
        </p:spPr>
        <p:txBody>
          <a:bodyPr wrap="square" rtlCol="0">
            <a:spAutoFit/>
          </a:bodyPr>
          <a:lstStyle/>
          <a:p>
            <a:r>
              <a:rPr lang="en-US" sz="2400">
                <a:latin typeface="Amasis MT Pro Black" panose="02040A04050005020304" pitchFamily="18" charset="0"/>
              </a:rPr>
              <a:t>Addendum</a:t>
            </a:r>
          </a:p>
          <a:p>
            <a:endParaRPr lang="en-US" sz="2400">
              <a:latin typeface="Amasis MT Pro Black" panose="02040A04050005020304" pitchFamily="18" charset="0"/>
            </a:endParaRPr>
          </a:p>
          <a:p>
            <a:r>
              <a:rPr lang="en-US" sz="2400">
                <a:latin typeface="Amasis MT Pro Black" panose="02040A04050005020304" pitchFamily="18" charset="0"/>
              </a:rPr>
              <a:t>Not sure if added by John or a close follower</a:t>
            </a:r>
          </a:p>
          <a:p>
            <a:endParaRPr lang="en-US" sz="2400">
              <a:latin typeface="Amasis MT Pro Black" panose="02040A04050005020304" pitchFamily="18" charset="0"/>
            </a:endParaRPr>
          </a:p>
          <a:p>
            <a:r>
              <a:rPr lang="en-US" sz="2400">
                <a:latin typeface="Amasis MT Pro Black" panose="02040A04050005020304" pitchFamily="18" charset="0"/>
              </a:rPr>
              <a:t>Added very soon after the Gospel was written, so is part of every Gospel copy</a:t>
            </a:r>
          </a:p>
          <a:p>
            <a:endParaRPr lang="en-US" sz="2400">
              <a:latin typeface="Amasis MT Pro Black" panose="02040A04050005020304" pitchFamily="18" charset="0"/>
            </a:endParaRPr>
          </a:p>
          <a:p>
            <a:r>
              <a:rPr lang="en-US" sz="2400">
                <a:latin typeface="Amasis MT Pro Black" panose="02040A04050005020304" pitchFamily="18" charset="0"/>
              </a:rPr>
              <a:t>May have been written to address some issues that were present</a:t>
            </a:r>
          </a:p>
        </p:txBody>
      </p:sp>
      <p:pic>
        <p:nvPicPr>
          <p:cNvPr id="3" name="Picture 2">
            <a:extLst>
              <a:ext uri="{FF2B5EF4-FFF2-40B4-BE49-F238E27FC236}">
                <a16:creationId xmlns:a16="http://schemas.microsoft.com/office/drawing/2014/main" id="{2E4E58C7-C411-5286-54B5-4750D1497B78}"/>
              </a:ext>
            </a:extLst>
          </p:cNvPr>
          <p:cNvPicPr>
            <a:picLocks noChangeAspect="1"/>
          </p:cNvPicPr>
          <p:nvPr/>
        </p:nvPicPr>
        <p:blipFill>
          <a:blip r:embed="rId6"/>
          <a:stretch>
            <a:fillRect/>
          </a:stretch>
        </p:blipFill>
        <p:spPr>
          <a:xfrm>
            <a:off x="9831611" y="1160207"/>
            <a:ext cx="1722902" cy="2173755"/>
          </a:xfrm>
          <a:prstGeom prst="rect">
            <a:avLst/>
          </a:prstGeom>
        </p:spPr>
      </p:pic>
      <p:pic>
        <p:nvPicPr>
          <p:cNvPr id="4" name="Picture 3">
            <a:extLst>
              <a:ext uri="{FF2B5EF4-FFF2-40B4-BE49-F238E27FC236}">
                <a16:creationId xmlns:a16="http://schemas.microsoft.com/office/drawing/2014/main" id="{E30EF411-8D2D-9B64-BD83-AC92439131C1}"/>
              </a:ext>
            </a:extLst>
          </p:cNvPr>
          <p:cNvPicPr>
            <a:picLocks noChangeAspect="1"/>
          </p:cNvPicPr>
          <p:nvPr/>
        </p:nvPicPr>
        <p:blipFill>
          <a:blip r:embed="rId7"/>
          <a:stretch>
            <a:fillRect/>
          </a:stretch>
        </p:blipFill>
        <p:spPr>
          <a:xfrm>
            <a:off x="7407472" y="414846"/>
            <a:ext cx="1906422" cy="1906422"/>
          </a:xfrm>
          <a:prstGeom prst="rect">
            <a:avLst/>
          </a:prstGeom>
        </p:spPr>
      </p:pic>
      <p:pic>
        <p:nvPicPr>
          <p:cNvPr id="5" name="Picture 4">
            <a:extLst>
              <a:ext uri="{FF2B5EF4-FFF2-40B4-BE49-F238E27FC236}">
                <a16:creationId xmlns:a16="http://schemas.microsoft.com/office/drawing/2014/main" id="{B596B1AA-D600-AD42-7014-A3055523B536}"/>
              </a:ext>
            </a:extLst>
          </p:cNvPr>
          <p:cNvPicPr>
            <a:picLocks noChangeAspect="1"/>
          </p:cNvPicPr>
          <p:nvPr/>
        </p:nvPicPr>
        <p:blipFill>
          <a:blip r:embed="rId8"/>
          <a:stretch>
            <a:fillRect/>
          </a:stretch>
        </p:blipFill>
        <p:spPr>
          <a:xfrm>
            <a:off x="8996390" y="3868288"/>
            <a:ext cx="1812000" cy="2531719"/>
          </a:xfrm>
          <a:prstGeom prst="rect">
            <a:avLst/>
          </a:prstGeom>
        </p:spPr>
      </p:pic>
      <p:pic>
        <p:nvPicPr>
          <p:cNvPr id="19" name="Audio 18">
            <a:hlinkClick r:id="" action="ppaction://media"/>
            <a:extLst>
              <a:ext uri="{FF2B5EF4-FFF2-40B4-BE49-F238E27FC236}">
                <a16:creationId xmlns:a16="http://schemas.microsoft.com/office/drawing/2014/main" id="{24BA81AE-6A47-4E67-A432-5C918CD1EEE5}"/>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63144408"/>
      </p:ext>
    </p:extLst>
  </p:cSld>
  <p:clrMapOvr>
    <a:masterClrMapping/>
  </p:clrMapOvr>
  <mc:AlternateContent xmlns:mc="http://schemas.openxmlformats.org/markup-compatibility/2006" xmlns:p14="http://schemas.microsoft.com/office/powerpoint/2010/main">
    <mc:Choice Requires="p14">
      <p:transition spd="slow" p14:dur="2000" advTm="34795"/>
    </mc:Choice>
    <mc:Fallback xmlns="">
      <p:transition spd="slow" advTm="3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BFAE9B-8318-67F9-3635-63B1819EF021}"/>
              </a:ext>
            </a:extLst>
          </p:cNvPr>
          <p:cNvSpPr txBox="1"/>
          <p:nvPr/>
        </p:nvSpPr>
        <p:spPr>
          <a:xfrm>
            <a:off x="235974" y="235974"/>
            <a:ext cx="5860026" cy="6213987"/>
          </a:xfrm>
          <a:prstGeom prst="rect">
            <a:avLst/>
          </a:prstGeom>
          <a:solidFill>
            <a:schemeClr val="bg1">
              <a:lumMod val="25000"/>
            </a:schemeClr>
          </a:solidFill>
        </p:spPr>
        <p:txBody>
          <a:bodyPr wrap="square" rtlCol="0">
            <a:spAutoFit/>
          </a:bodyPr>
          <a:lstStyle/>
          <a:p>
            <a:endParaRPr lang="en-US"/>
          </a:p>
        </p:txBody>
      </p:sp>
      <p:sp>
        <p:nvSpPr>
          <p:cNvPr id="15" name="TextBox 14">
            <a:extLst>
              <a:ext uri="{FF2B5EF4-FFF2-40B4-BE49-F238E27FC236}">
                <a16:creationId xmlns:a16="http://schemas.microsoft.com/office/drawing/2014/main" id="{71CF1301-16C1-7E3D-489B-0927CA71EDFD}"/>
              </a:ext>
            </a:extLst>
          </p:cNvPr>
          <p:cNvSpPr txBox="1"/>
          <p:nvPr/>
        </p:nvSpPr>
        <p:spPr>
          <a:xfrm>
            <a:off x="5181600" y="2514600"/>
            <a:ext cx="1828800" cy="369332"/>
          </a:xfrm>
          <a:prstGeom prst="rect">
            <a:avLst/>
          </a:prstGeom>
          <a:noFill/>
        </p:spPr>
        <p:txBody>
          <a:bodyPr wrap="square" rtlCol="0">
            <a:spAutoFit/>
          </a:bodyPr>
          <a:lstStyle/>
          <a:p>
            <a:pPr algn="l"/>
            <a:endParaRPr lang="en-US">
              <a:solidFill>
                <a:srgbClr val="FFFFFF"/>
              </a:solidFill>
            </a:endParaRPr>
          </a:p>
        </p:txBody>
      </p:sp>
      <p:sp>
        <p:nvSpPr>
          <p:cNvPr id="18" name="TextBox 17">
            <a:extLst>
              <a:ext uri="{FF2B5EF4-FFF2-40B4-BE49-F238E27FC236}">
                <a16:creationId xmlns:a16="http://schemas.microsoft.com/office/drawing/2014/main" id="{F0ACF0EC-A7A9-2318-1A18-824B53260891}"/>
              </a:ext>
            </a:extLst>
          </p:cNvPr>
          <p:cNvSpPr txBox="1"/>
          <p:nvPr/>
        </p:nvSpPr>
        <p:spPr>
          <a:xfrm>
            <a:off x="435575" y="1582994"/>
            <a:ext cx="5252834" cy="44935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a:solidFill>
                  <a:schemeClr val="tx1">
                    <a:lumMod val="40000"/>
                    <a:lumOff val="60000"/>
                  </a:schemeClr>
                </a:solidFill>
                <a:latin typeface="Amasis MT Pro Black" panose="02040A04050005020304" pitchFamily="18" charset="0"/>
              </a:rPr>
              <a:t>1 After this, Jesus revealed himself again to his disciples at the Sea of Tiberias. He revealed himself in this way.</a:t>
            </a:r>
            <a:r>
              <a:rPr lang="en-US" sz="2200">
                <a:solidFill>
                  <a:schemeClr val="bg1"/>
                </a:solidFill>
                <a:latin typeface="Amasis MT Pro Black" panose="02040A04050005020304" pitchFamily="18" charset="0"/>
              </a:rPr>
              <a:t> 2 Together were </a:t>
            </a:r>
            <a:r>
              <a:rPr lang="en-US" sz="2200">
                <a:solidFill>
                  <a:srgbClr val="00B050"/>
                </a:solidFill>
                <a:latin typeface="Amasis MT Pro Black" panose="02040A04050005020304" pitchFamily="18" charset="0"/>
              </a:rPr>
              <a:t>Simon Peter</a:t>
            </a:r>
            <a:r>
              <a:rPr lang="en-US" sz="2200">
                <a:solidFill>
                  <a:schemeClr val="bg1"/>
                </a:solidFill>
                <a:latin typeface="Amasis MT Pro Black" panose="02040A04050005020304" pitchFamily="18" charset="0"/>
              </a:rPr>
              <a:t>, </a:t>
            </a:r>
            <a:r>
              <a:rPr lang="en-US" sz="2200">
                <a:solidFill>
                  <a:srgbClr val="00B050"/>
                </a:solidFill>
                <a:latin typeface="Amasis MT Pro Black" panose="02040A04050005020304" pitchFamily="18" charset="0"/>
              </a:rPr>
              <a:t>Thomas called Didymus</a:t>
            </a:r>
            <a:r>
              <a:rPr lang="en-US" sz="2200">
                <a:solidFill>
                  <a:schemeClr val="bg1"/>
                </a:solidFill>
                <a:latin typeface="Amasis MT Pro Black" panose="02040A04050005020304" pitchFamily="18" charset="0"/>
              </a:rPr>
              <a:t>, </a:t>
            </a:r>
            <a:r>
              <a:rPr lang="en-US" sz="2200">
                <a:solidFill>
                  <a:srgbClr val="00B050"/>
                </a:solidFill>
                <a:latin typeface="Amasis MT Pro Black" panose="02040A04050005020304" pitchFamily="18" charset="0"/>
              </a:rPr>
              <a:t>Nathanael from Cana in Galilee</a:t>
            </a:r>
            <a:r>
              <a:rPr lang="en-US" sz="2200">
                <a:solidFill>
                  <a:schemeClr val="bg1"/>
                </a:solidFill>
                <a:latin typeface="Amasis MT Pro Black" panose="02040A04050005020304" pitchFamily="18" charset="0"/>
              </a:rPr>
              <a:t>, </a:t>
            </a:r>
            <a:r>
              <a:rPr lang="en-US" sz="2200">
                <a:solidFill>
                  <a:srgbClr val="00B050"/>
                </a:solidFill>
                <a:latin typeface="Amasis MT Pro Black" panose="02040A04050005020304" pitchFamily="18" charset="0"/>
              </a:rPr>
              <a:t>Zebedee’s sons</a:t>
            </a:r>
            <a:r>
              <a:rPr lang="en-US" sz="2200">
                <a:solidFill>
                  <a:schemeClr val="bg1"/>
                </a:solidFill>
                <a:latin typeface="Amasis MT Pro Black" panose="02040A04050005020304" pitchFamily="18" charset="0"/>
              </a:rPr>
              <a:t>, and </a:t>
            </a:r>
            <a:r>
              <a:rPr lang="en-US" sz="2200">
                <a:solidFill>
                  <a:srgbClr val="00B050"/>
                </a:solidFill>
                <a:latin typeface="Amasis MT Pro Black" panose="02040A04050005020304" pitchFamily="18" charset="0"/>
              </a:rPr>
              <a:t>two others of his disciples.</a:t>
            </a:r>
            <a:r>
              <a:rPr lang="en-US" sz="2200">
                <a:solidFill>
                  <a:schemeClr val="bg1"/>
                </a:solidFill>
                <a:latin typeface="Amasis MT Pro Black" panose="02040A04050005020304" pitchFamily="18" charset="0"/>
              </a:rPr>
              <a:t> 3 Simon Peter said to them, “I am going fishing.” They said to him, “We also will go with you. They went out and got into the boat; but that night they caught nothing.</a:t>
            </a:r>
          </a:p>
        </p:txBody>
      </p:sp>
      <p:sp>
        <p:nvSpPr>
          <p:cNvPr id="2" name="Title 7">
            <a:extLst>
              <a:ext uri="{FF2B5EF4-FFF2-40B4-BE49-F238E27FC236}">
                <a16:creationId xmlns:a16="http://schemas.microsoft.com/office/drawing/2014/main" id="{D9647E8E-91B0-FF7A-7DC9-00B2D1BDF6D8}"/>
              </a:ext>
            </a:extLst>
          </p:cNvPr>
          <p:cNvSpPr>
            <a:spLocks noGrp="1"/>
          </p:cNvSpPr>
          <p:nvPr>
            <p:ph type="title"/>
          </p:nvPr>
        </p:nvSpPr>
        <p:spPr>
          <a:xfrm>
            <a:off x="696480" y="678426"/>
            <a:ext cx="4268810" cy="904568"/>
          </a:xfrm>
        </p:spPr>
        <p:txBody>
          <a:bodyPr/>
          <a:lstStyle/>
          <a:p>
            <a:r>
              <a:rPr lang="en-US">
                <a:solidFill>
                  <a:schemeClr val="bg1"/>
                </a:solidFill>
                <a:latin typeface="Amasis MT Pro Black" panose="02040A04050005020304" pitchFamily="18" charset="0"/>
              </a:rPr>
              <a:t>John 21:1-3</a:t>
            </a:r>
          </a:p>
        </p:txBody>
      </p:sp>
      <p:sp>
        <p:nvSpPr>
          <p:cNvPr id="3" name="TextBox 2">
            <a:extLst>
              <a:ext uri="{FF2B5EF4-FFF2-40B4-BE49-F238E27FC236}">
                <a16:creationId xmlns:a16="http://schemas.microsoft.com/office/drawing/2014/main" id="{F1F6F910-63EF-505F-59C6-7272ADC3C3A1}"/>
              </a:ext>
            </a:extLst>
          </p:cNvPr>
          <p:cNvSpPr txBox="1"/>
          <p:nvPr/>
        </p:nvSpPr>
        <p:spPr>
          <a:xfrm>
            <a:off x="6822831" y="562708"/>
            <a:ext cx="1894621" cy="2800767"/>
          </a:xfrm>
          <a:prstGeom prst="rect">
            <a:avLst/>
          </a:prstGeom>
          <a:noFill/>
        </p:spPr>
        <p:txBody>
          <a:bodyPr wrap="none" rtlCol="0">
            <a:spAutoFit/>
          </a:bodyPr>
          <a:lstStyle/>
          <a:p>
            <a:r>
              <a:rPr lang="en-US" sz="2200">
                <a:latin typeface="Amasis MT Pro Black" panose="02040A04050005020304" pitchFamily="18" charset="0"/>
              </a:rPr>
              <a:t>7 Disciples</a:t>
            </a:r>
          </a:p>
          <a:p>
            <a:endParaRPr lang="en-US" sz="2200">
              <a:latin typeface="Amasis MT Pro Black" panose="02040A04050005020304" pitchFamily="18" charset="0"/>
            </a:endParaRPr>
          </a:p>
          <a:p>
            <a:r>
              <a:rPr lang="en-US" sz="2200">
                <a:latin typeface="Amasis MT Pro Black" panose="02040A04050005020304" pitchFamily="18" charset="0"/>
              </a:rPr>
              <a:t>   Peter</a:t>
            </a:r>
          </a:p>
          <a:p>
            <a:r>
              <a:rPr lang="en-US" sz="2200">
                <a:latin typeface="Amasis MT Pro Black" panose="02040A04050005020304" pitchFamily="18" charset="0"/>
              </a:rPr>
              <a:t>   Thomas</a:t>
            </a:r>
          </a:p>
          <a:p>
            <a:r>
              <a:rPr lang="en-US" sz="2200">
                <a:latin typeface="Amasis MT Pro Black" panose="02040A04050005020304" pitchFamily="18" charset="0"/>
              </a:rPr>
              <a:t>   Nathanael</a:t>
            </a:r>
          </a:p>
          <a:p>
            <a:r>
              <a:rPr lang="en-US" sz="2200">
                <a:latin typeface="Amasis MT Pro Black" panose="02040A04050005020304" pitchFamily="18" charset="0"/>
              </a:rPr>
              <a:t>   James</a:t>
            </a:r>
          </a:p>
          <a:p>
            <a:r>
              <a:rPr lang="en-US" sz="2200">
                <a:latin typeface="Amasis MT Pro Black" panose="02040A04050005020304" pitchFamily="18" charset="0"/>
              </a:rPr>
              <a:t>   John </a:t>
            </a:r>
          </a:p>
          <a:p>
            <a:r>
              <a:rPr lang="en-US" sz="2200">
                <a:latin typeface="Amasis MT Pro Black" panose="02040A04050005020304" pitchFamily="18" charset="0"/>
              </a:rPr>
              <a:t>   2 others</a:t>
            </a:r>
          </a:p>
        </p:txBody>
      </p:sp>
      <p:pic>
        <p:nvPicPr>
          <p:cNvPr id="4" name="Picture 3">
            <a:extLst>
              <a:ext uri="{FF2B5EF4-FFF2-40B4-BE49-F238E27FC236}">
                <a16:creationId xmlns:a16="http://schemas.microsoft.com/office/drawing/2014/main" id="{4D6B6EB3-4BA3-97E3-BEB5-33FAB063849D}"/>
              </a:ext>
            </a:extLst>
          </p:cNvPr>
          <p:cNvPicPr>
            <a:picLocks noChangeAspect="1"/>
          </p:cNvPicPr>
          <p:nvPr/>
        </p:nvPicPr>
        <p:blipFill>
          <a:blip r:embed="rId6"/>
          <a:stretch>
            <a:fillRect/>
          </a:stretch>
        </p:blipFill>
        <p:spPr>
          <a:xfrm>
            <a:off x="6670431" y="3598985"/>
            <a:ext cx="5114883" cy="2870598"/>
          </a:xfrm>
          <a:prstGeom prst="rect">
            <a:avLst/>
          </a:prstGeom>
        </p:spPr>
      </p:pic>
      <p:pic>
        <p:nvPicPr>
          <p:cNvPr id="22" name="Audio 21">
            <a:hlinkClick r:id="" action="ppaction://media"/>
            <a:extLst>
              <a:ext uri="{FF2B5EF4-FFF2-40B4-BE49-F238E27FC236}">
                <a16:creationId xmlns:a16="http://schemas.microsoft.com/office/drawing/2014/main" id="{98F65966-B6AC-051D-0648-D27869863E8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87045664"/>
      </p:ext>
    </p:extLst>
  </p:cSld>
  <p:clrMapOvr>
    <a:masterClrMapping/>
  </p:clrMapOvr>
  <mc:AlternateContent xmlns:mc="http://schemas.openxmlformats.org/markup-compatibility/2006" xmlns:p14="http://schemas.microsoft.com/office/powerpoint/2010/main">
    <mc:Choice Requires="p14">
      <p:transition spd="slow" p14:dur="2000" advTm="79346"/>
    </mc:Choice>
    <mc:Fallback xmlns="">
      <p:transition spd="slow" advTm="7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1C12-25A0-8708-2BBD-D749B7B0B0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88AECB-ACC3-9FBF-A951-F72B864356B6}"/>
              </a:ext>
            </a:extLst>
          </p:cNvPr>
          <p:cNvSpPr txBox="1"/>
          <p:nvPr/>
        </p:nvSpPr>
        <p:spPr>
          <a:xfrm>
            <a:off x="450195" y="1351508"/>
            <a:ext cx="5249601" cy="4154984"/>
          </a:xfrm>
          <a:prstGeom prst="rect">
            <a:avLst/>
          </a:prstGeom>
          <a:noFill/>
        </p:spPr>
        <p:txBody>
          <a:bodyPr wrap="square">
            <a:spAutoFit/>
          </a:bodyPr>
          <a:lstStyle/>
          <a:p>
            <a:r>
              <a:rPr lang="en-US" sz="2200">
                <a:solidFill>
                  <a:srgbClr val="00B050"/>
                </a:solidFill>
                <a:latin typeface="Amasis MT Pro Black" panose="02040A04050005020304" pitchFamily="18" charset="0"/>
              </a:rPr>
              <a:t>4 When it was already dawn, Jesus was standing on the shore; but the disciples did not realize that it was Jesus. </a:t>
            </a:r>
            <a:r>
              <a:rPr lang="en-US" sz="2200">
                <a:latin typeface="Amasis MT Pro Black" panose="02040A04050005020304" pitchFamily="18" charset="0"/>
              </a:rPr>
              <a:t>5 Jesus said to them, “Children, have you caught anything to eat?” They answered him, “No.” 6 So he said to them, “Cast the net over the right side of the boat and you will find something.” So they cast it, and were not able to pull it in because of the number of fish.</a:t>
            </a:r>
          </a:p>
        </p:txBody>
      </p:sp>
      <p:sp>
        <p:nvSpPr>
          <p:cNvPr id="2" name="Title 7">
            <a:extLst>
              <a:ext uri="{FF2B5EF4-FFF2-40B4-BE49-F238E27FC236}">
                <a16:creationId xmlns:a16="http://schemas.microsoft.com/office/drawing/2014/main" id="{3D5EDF96-5096-5441-33B3-81195B2E521C}"/>
              </a:ext>
            </a:extLst>
          </p:cNvPr>
          <p:cNvSpPr>
            <a:spLocks noGrp="1"/>
          </p:cNvSpPr>
          <p:nvPr>
            <p:ph type="title"/>
          </p:nvPr>
        </p:nvSpPr>
        <p:spPr>
          <a:xfrm>
            <a:off x="637486" y="255639"/>
            <a:ext cx="3374075" cy="904568"/>
          </a:xfrm>
        </p:spPr>
        <p:txBody>
          <a:bodyPr/>
          <a:lstStyle/>
          <a:p>
            <a:r>
              <a:rPr lang="en-US">
                <a:latin typeface="Amasis MT Pro Black" panose="02040A04050005020304" pitchFamily="18" charset="0"/>
              </a:rPr>
              <a:t>John 21: 4-6</a:t>
            </a:r>
          </a:p>
        </p:txBody>
      </p:sp>
      <p:sp>
        <p:nvSpPr>
          <p:cNvPr id="3" name="TextBox 2">
            <a:extLst>
              <a:ext uri="{FF2B5EF4-FFF2-40B4-BE49-F238E27FC236}">
                <a16:creationId xmlns:a16="http://schemas.microsoft.com/office/drawing/2014/main" id="{B070B0A1-286C-75D6-3F80-13BE9B57A678}"/>
              </a:ext>
            </a:extLst>
          </p:cNvPr>
          <p:cNvSpPr txBox="1"/>
          <p:nvPr/>
        </p:nvSpPr>
        <p:spPr>
          <a:xfrm>
            <a:off x="7209692" y="3212123"/>
            <a:ext cx="4700954" cy="3139321"/>
          </a:xfrm>
          <a:prstGeom prst="rect">
            <a:avLst/>
          </a:prstGeom>
          <a:noFill/>
        </p:spPr>
        <p:txBody>
          <a:bodyPr wrap="square" rtlCol="0">
            <a:spAutoFit/>
          </a:bodyPr>
          <a:lstStyle/>
          <a:p>
            <a:r>
              <a:rPr lang="en-US" sz="2200">
                <a:latin typeface="Amasis MT Pro Black" panose="02040A04050005020304" pitchFamily="18" charset="0"/>
              </a:rPr>
              <a:t>They do not recognize him, but Jesus has come to help them at a low point in their lives</a:t>
            </a:r>
          </a:p>
          <a:p>
            <a:endParaRPr lang="en-US" sz="2200">
              <a:latin typeface="Amasis MT Pro Black" panose="02040A04050005020304" pitchFamily="18" charset="0"/>
            </a:endParaRPr>
          </a:p>
          <a:p>
            <a:r>
              <a:rPr lang="en-US" sz="2200">
                <a:latin typeface="Amasis MT Pro Black" panose="02040A04050005020304" pitchFamily="18" charset="0"/>
              </a:rPr>
              <a:t>Jesus has them use what they have to become successful.</a:t>
            </a:r>
          </a:p>
          <a:p>
            <a:endParaRPr lang="en-US" sz="2200">
              <a:latin typeface="Amasis MT Pro Black" panose="02040A04050005020304" pitchFamily="18" charset="0"/>
            </a:endParaRPr>
          </a:p>
          <a:p>
            <a:r>
              <a:rPr lang="en-US" sz="2200">
                <a:latin typeface="Amasis MT Pro Black" panose="02040A04050005020304" pitchFamily="18" charset="0"/>
              </a:rPr>
              <a:t>Sometimes it’s worth trying something different </a:t>
            </a:r>
          </a:p>
        </p:txBody>
      </p:sp>
      <p:pic>
        <p:nvPicPr>
          <p:cNvPr id="4" name="Picture 3">
            <a:extLst>
              <a:ext uri="{FF2B5EF4-FFF2-40B4-BE49-F238E27FC236}">
                <a16:creationId xmlns:a16="http://schemas.microsoft.com/office/drawing/2014/main" id="{1F48BDD6-D56B-F328-75D8-778D50812AAE}"/>
              </a:ext>
            </a:extLst>
          </p:cNvPr>
          <p:cNvPicPr>
            <a:picLocks noChangeAspect="1"/>
          </p:cNvPicPr>
          <p:nvPr/>
        </p:nvPicPr>
        <p:blipFill>
          <a:blip r:embed="rId6"/>
          <a:stretch>
            <a:fillRect/>
          </a:stretch>
        </p:blipFill>
        <p:spPr>
          <a:xfrm>
            <a:off x="6881446" y="315719"/>
            <a:ext cx="3815495" cy="2535979"/>
          </a:xfrm>
          <a:prstGeom prst="rect">
            <a:avLst/>
          </a:prstGeom>
        </p:spPr>
      </p:pic>
      <p:pic>
        <p:nvPicPr>
          <p:cNvPr id="21" name="Audio 20">
            <a:hlinkClick r:id="" action="ppaction://media"/>
            <a:extLst>
              <a:ext uri="{FF2B5EF4-FFF2-40B4-BE49-F238E27FC236}">
                <a16:creationId xmlns:a16="http://schemas.microsoft.com/office/drawing/2014/main" id="{F4DFAEAB-2332-625F-944F-A7FBA91C56E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94006650"/>
      </p:ext>
    </p:extLst>
  </p:cSld>
  <p:clrMapOvr>
    <a:masterClrMapping/>
  </p:clrMapOvr>
  <mc:AlternateContent xmlns:mc="http://schemas.openxmlformats.org/markup-compatibility/2006" xmlns:p14="http://schemas.microsoft.com/office/powerpoint/2010/main">
    <mc:Choice Requires="p14">
      <p:transition spd="slow" p14:dur="2000" advTm="64310"/>
    </mc:Choice>
    <mc:Fallback xmlns="">
      <p:transition spd="slow" advTm="6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499F6-2B3B-1BCF-CE1B-E9A81C32C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31C64-F7D4-5262-8631-6B7AE23F95D1}"/>
              </a:ext>
            </a:extLst>
          </p:cNvPr>
          <p:cNvSpPr>
            <a:spLocks noGrp="1"/>
          </p:cNvSpPr>
          <p:nvPr>
            <p:ph type="ctrTitle"/>
          </p:nvPr>
        </p:nvSpPr>
        <p:spPr>
          <a:xfrm>
            <a:off x="634330" y="259084"/>
            <a:ext cx="10923339" cy="4915803"/>
          </a:xfrm>
        </p:spPr>
        <p:txBody>
          <a:bodyPr>
            <a:normAutofit/>
          </a:bodyPr>
          <a:lstStyle/>
          <a:p>
            <a:pPr algn="ctr"/>
            <a:r>
              <a:rPr lang="en-US" sz="4000"/>
              <a:t>JOHN  20 – 21</a:t>
            </a:r>
            <a:br>
              <a:rPr lang="en-US" sz="4000"/>
            </a:br>
            <a:br>
              <a:rPr lang="en-US" sz="4000"/>
            </a:br>
            <a:r>
              <a:rPr lang="en-US" sz="4000"/>
              <a:t>The Empty tomb and </a:t>
            </a:r>
            <a:br>
              <a:rPr lang="en-US" sz="4000"/>
            </a:br>
            <a:r>
              <a:rPr lang="en-US" sz="4000"/>
              <a:t>post resurrection appearances</a:t>
            </a:r>
            <a:endParaRPr lang="en-US" sz="4000" dirty="0"/>
          </a:p>
        </p:txBody>
      </p:sp>
      <p:pic>
        <p:nvPicPr>
          <p:cNvPr id="3" name="Picture 2">
            <a:extLst>
              <a:ext uri="{FF2B5EF4-FFF2-40B4-BE49-F238E27FC236}">
                <a16:creationId xmlns:a16="http://schemas.microsoft.com/office/drawing/2014/main" id="{805876D3-6251-A31D-89BC-A932A4F51FA7}"/>
              </a:ext>
            </a:extLst>
          </p:cNvPr>
          <p:cNvPicPr>
            <a:picLocks noChangeAspect="1"/>
          </p:cNvPicPr>
          <p:nvPr/>
        </p:nvPicPr>
        <p:blipFill>
          <a:blip r:embed="rId5"/>
          <a:stretch>
            <a:fillRect/>
          </a:stretch>
        </p:blipFill>
        <p:spPr>
          <a:xfrm>
            <a:off x="494185" y="2391508"/>
            <a:ext cx="3415391" cy="4185137"/>
          </a:xfrm>
          <a:prstGeom prst="rect">
            <a:avLst/>
          </a:prstGeom>
        </p:spPr>
      </p:pic>
      <p:pic>
        <p:nvPicPr>
          <p:cNvPr id="4" name="Picture 3">
            <a:extLst>
              <a:ext uri="{FF2B5EF4-FFF2-40B4-BE49-F238E27FC236}">
                <a16:creationId xmlns:a16="http://schemas.microsoft.com/office/drawing/2014/main" id="{14D35E88-9AE4-C3B1-A293-E779EFD2AFA1}"/>
              </a:ext>
            </a:extLst>
          </p:cNvPr>
          <p:cNvPicPr>
            <a:picLocks noChangeAspect="1"/>
          </p:cNvPicPr>
          <p:nvPr/>
        </p:nvPicPr>
        <p:blipFill>
          <a:blip r:embed="rId6"/>
          <a:stretch>
            <a:fillRect/>
          </a:stretch>
        </p:blipFill>
        <p:spPr>
          <a:xfrm>
            <a:off x="7928292" y="4503416"/>
            <a:ext cx="4000500" cy="2095500"/>
          </a:xfrm>
          <a:prstGeom prst="rect">
            <a:avLst/>
          </a:prstGeom>
        </p:spPr>
      </p:pic>
      <p:pic>
        <p:nvPicPr>
          <p:cNvPr id="5" name="Picture 4">
            <a:extLst>
              <a:ext uri="{FF2B5EF4-FFF2-40B4-BE49-F238E27FC236}">
                <a16:creationId xmlns:a16="http://schemas.microsoft.com/office/drawing/2014/main" id="{6F6AAA48-AFF5-0B4D-AB69-AF06298A12FE}"/>
              </a:ext>
            </a:extLst>
          </p:cNvPr>
          <p:cNvPicPr>
            <a:picLocks noChangeAspect="1"/>
          </p:cNvPicPr>
          <p:nvPr/>
        </p:nvPicPr>
        <p:blipFill>
          <a:blip r:embed="rId7"/>
          <a:stretch>
            <a:fillRect/>
          </a:stretch>
        </p:blipFill>
        <p:spPr>
          <a:xfrm>
            <a:off x="4207424" y="2182101"/>
            <a:ext cx="3650796" cy="2321315"/>
          </a:xfrm>
          <a:prstGeom prst="rect">
            <a:avLst/>
          </a:prstGeom>
        </p:spPr>
      </p:pic>
      <p:pic>
        <p:nvPicPr>
          <p:cNvPr id="8" name="Audio 7">
            <a:hlinkClick r:id="" action="ppaction://media"/>
            <a:extLst>
              <a:ext uri="{FF2B5EF4-FFF2-40B4-BE49-F238E27FC236}">
                <a16:creationId xmlns:a16="http://schemas.microsoft.com/office/drawing/2014/main" id="{B02405CC-FD05-818C-777D-59A278967BB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4823737"/>
      </p:ext>
    </p:extLst>
  </p:cSld>
  <p:clrMapOvr>
    <a:masterClrMapping/>
  </p:clrMapOvr>
  <mc:AlternateContent xmlns:mc="http://schemas.openxmlformats.org/markup-compatibility/2006" xmlns:p14="http://schemas.microsoft.com/office/powerpoint/2010/main">
    <mc:Choice Requires="p14">
      <p:transition spd="slow" p14:dur="2000" advTm="16010"/>
    </mc:Choice>
    <mc:Fallback xmlns="">
      <p:transition spd="slow" advTm="1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6789F8-5614-7423-D5D7-2A21DA1EEDCD}"/>
              </a:ext>
            </a:extLst>
          </p:cNvPr>
          <p:cNvSpPr txBox="1"/>
          <p:nvPr/>
        </p:nvSpPr>
        <p:spPr>
          <a:xfrm>
            <a:off x="507404" y="1440587"/>
            <a:ext cx="5588595" cy="4154984"/>
          </a:xfrm>
          <a:prstGeom prst="rect">
            <a:avLst/>
          </a:prstGeom>
          <a:noFill/>
        </p:spPr>
        <p:txBody>
          <a:bodyPr wrap="square" rtlCol="0">
            <a:spAutoFit/>
          </a:bodyPr>
          <a:lstStyle/>
          <a:p>
            <a:pPr algn="l"/>
            <a:r>
              <a:rPr lang="en-US" sz="2200">
                <a:latin typeface="Amasis MT Pro Black" panose="02040A04050005020304" pitchFamily="18" charset="0"/>
              </a:rPr>
              <a:t>7 So the disciple whom Jesus loved said to Peter, “It is the Lord.” When Simon Peter heard that it was the Lord, he tucked in his garment, for he was lightly clad, and jumped into the sea. 8 The other disciples came in the boat, for they were not far from shore, only about a hundred yards, dragging the net with the fish.            </a:t>
            </a:r>
            <a:r>
              <a:rPr lang="en-US" sz="2200">
                <a:solidFill>
                  <a:srgbClr val="00B050"/>
                </a:solidFill>
                <a:latin typeface="Amasis MT Pro Black" panose="02040A04050005020304" pitchFamily="18" charset="0"/>
              </a:rPr>
              <a:t>9 When they climbed out on shore, they saw a charcoal fire with fish on it and bread</a:t>
            </a:r>
            <a:r>
              <a:rPr lang="en-US" sz="2200">
                <a:latin typeface="Amasis MT Pro Black" panose="02040A04050005020304" pitchFamily="18" charset="0"/>
              </a:rPr>
              <a:t>.</a:t>
            </a:r>
          </a:p>
        </p:txBody>
      </p:sp>
      <p:sp>
        <p:nvSpPr>
          <p:cNvPr id="2" name="Title 7">
            <a:extLst>
              <a:ext uri="{FF2B5EF4-FFF2-40B4-BE49-F238E27FC236}">
                <a16:creationId xmlns:a16="http://schemas.microsoft.com/office/drawing/2014/main" id="{DB2A1196-0895-168C-1F9C-D9D0C94D21F7}"/>
              </a:ext>
            </a:extLst>
          </p:cNvPr>
          <p:cNvSpPr txBox="1">
            <a:spLocks/>
          </p:cNvSpPr>
          <p:nvPr/>
        </p:nvSpPr>
        <p:spPr>
          <a:xfrm>
            <a:off x="607989" y="501445"/>
            <a:ext cx="3964011" cy="939142"/>
          </a:xfrm>
          <a:prstGeom prst="rect">
            <a:avLst/>
          </a:prstGeom>
        </p:spPr>
        <p:txBody>
          <a:bodyPr vert="horz" lIns="91440" tIns="45720" rIns="91440" bIns="45720" rtlCol="0" anchor="t">
            <a:normAutofit/>
          </a:bodyPr>
          <a:lstStyle>
            <a:lvl1pPr algn="l" defTabSz="914400" rtl="0" eaLnBrk="1" latinLnBrk="0" hangingPunct="1">
              <a:lnSpc>
                <a:spcPct val="65000"/>
              </a:lnSpc>
              <a:spcBef>
                <a:spcPct val="0"/>
              </a:spcBef>
              <a:buNone/>
              <a:defRPr sz="11000" b="0" i="1" kern="1200" cap="all" baseline="0">
                <a:solidFill>
                  <a:schemeClr val="tx1"/>
                </a:solidFill>
                <a:latin typeface="+mj-lt"/>
                <a:ea typeface="+mj-ea"/>
                <a:cs typeface="+mj-cs"/>
              </a:defRPr>
            </a:lvl1pPr>
          </a:lstStyle>
          <a:p>
            <a:r>
              <a:rPr lang="en-US" sz="4000">
                <a:latin typeface="Amasis MT Pro Black" panose="02040A04050005020304" pitchFamily="18" charset="0"/>
              </a:rPr>
              <a:t>John 21: 7-9</a:t>
            </a:r>
          </a:p>
        </p:txBody>
      </p:sp>
      <p:sp>
        <p:nvSpPr>
          <p:cNvPr id="3" name="TextBox 2">
            <a:extLst>
              <a:ext uri="{FF2B5EF4-FFF2-40B4-BE49-F238E27FC236}">
                <a16:creationId xmlns:a16="http://schemas.microsoft.com/office/drawing/2014/main" id="{DD1B2C8A-80A8-3F7E-F793-C9CC0836139A}"/>
              </a:ext>
            </a:extLst>
          </p:cNvPr>
          <p:cNvSpPr txBox="1"/>
          <p:nvPr/>
        </p:nvSpPr>
        <p:spPr>
          <a:xfrm>
            <a:off x="6714011" y="3046649"/>
            <a:ext cx="4970585" cy="1446550"/>
          </a:xfrm>
          <a:prstGeom prst="rect">
            <a:avLst/>
          </a:prstGeom>
          <a:noFill/>
        </p:spPr>
        <p:txBody>
          <a:bodyPr wrap="square" rtlCol="0">
            <a:spAutoFit/>
          </a:bodyPr>
          <a:lstStyle/>
          <a:p>
            <a:r>
              <a:rPr lang="en-US" sz="2200">
                <a:latin typeface="Amasis MT Pro Black" panose="02040A04050005020304" pitchFamily="18" charset="0"/>
              </a:rPr>
              <a:t>We see the impetuous Peter again</a:t>
            </a:r>
          </a:p>
          <a:p>
            <a:endParaRPr lang="en-US" sz="2200">
              <a:latin typeface="Amasis MT Pro Black" panose="02040A04050005020304" pitchFamily="18" charset="0"/>
            </a:endParaRPr>
          </a:p>
          <a:p>
            <a:endParaRPr lang="en-US" sz="2200">
              <a:latin typeface="Amasis MT Pro Black" panose="02040A04050005020304" pitchFamily="18" charset="0"/>
            </a:endParaRPr>
          </a:p>
          <a:p>
            <a:endParaRPr lang="en-US" sz="2200">
              <a:latin typeface="Amasis MT Pro Black" panose="02040A04050005020304" pitchFamily="18" charset="0"/>
            </a:endParaRPr>
          </a:p>
        </p:txBody>
      </p:sp>
      <p:sp>
        <p:nvSpPr>
          <p:cNvPr id="4" name="TextBox 3">
            <a:extLst>
              <a:ext uri="{FF2B5EF4-FFF2-40B4-BE49-F238E27FC236}">
                <a16:creationId xmlns:a16="http://schemas.microsoft.com/office/drawing/2014/main" id="{1B1EB752-7063-8F0F-A2AB-547822AA3A7E}"/>
              </a:ext>
            </a:extLst>
          </p:cNvPr>
          <p:cNvSpPr txBox="1"/>
          <p:nvPr/>
        </p:nvSpPr>
        <p:spPr>
          <a:xfrm>
            <a:off x="6714011" y="3970864"/>
            <a:ext cx="4970585" cy="2462213"/>
          </a:xfrm>
          <a:prstGeom prst="rect">
            <a:avLst/>
          </a:prstGeom>
          <a:noFill/>
        </p:spPr>
        <p:txBody>
          <a:bodyPr wrap="square" rtlCol="0">
            <a:spAutoFit/>
          </a:bodyPr>
          <a:lstStyle/>
          <a:p>
            <a:r>
              <a:rPr lang="en-US" sz="2200">
                <a:latin typeface="Amasis MT Pro Black" panose="02040A04050005020304" pitchFamily="18" charset="0"/>
              </a:rPr>
              <a:t>18 Now the slaves and the guards were standing around a charcoal fire that they had made, because it was cold, and were warming themselves. Peter was also standing there keeping warm.</a:t>
            </a:r>
          </a:p>
          <a:p>
            <a:r>
              <a:rPr lang="en-US" sz="2200">
                <a:latin typeface="Amasis MT Pro Black" panose="02040A04050005020304" pitchFamily="18" charset="0"/>
              </a:rPr>
              <a:t>JN 18:18</a:t>
            </a:r>
          </a:p>
        </p:txBody>
      </p:sp>
      <p:pic>
        <p:nvPicPr>
          <p:cNvPr id="6" name="Picture 5">
            <a:extLst>
              <a:ext uri="{FF2B5EF4-FFF2-40B4-BE49-F238E27FC236}">
                <a16:creationId xmlns:a16="http://schemas.microsoft.com/office/drawing/2014/main" id="{4880B387-3E7C-C55B-E786-D27520762C93}"/>
              </a:ext>
            </a:extLst>
          </p:cNvPr>
          <p:cNvPicPr>
            <a:picLocks noChangeAspect="1"/>
          </p:cNvPicPr>
          <p:nvPr/>
        </p:nvPicPr>
        <p:blipFill>
          <a:blip r:embed="rId6"/>
          <a:stretch>
            <a:fillRect/>
          </a:stretch>
        </p:blipFill>
        <p:spPr>
          <a:xfrm>
            <a:off x="6570052" y="757604"/>
            <a:ext cx="4514850" cy="1638300"/>
          </a:xfrm>
          <a:prstGeom prst="rect">
            <a:avLst/>
          </a:prstGeom>
        </p:spPr>
      </p:pic>
      <p:pic>
        <p:nvPicPr>
          <p:cNvPr id="15" name="Audio 14">
            <a:hlinkClick r:id="" action="ppaction://media"/>
            <a:extLst>
              <a:ext uri="{FF2B5EF4-FFF2-40B4-BE49-F238E27FC236}">
                <a16:creationId xmlns:a16="http://schemas.microsoft.com/office/drawing/2014/main" id="{D214D458-5BB3-B309-E609-90A44E9EABE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2568301"/>
      </p:ext>
    </p:extLst>
  </p:cSld>
  <p:clrMapOvr>
    <a:masterClrMapping/>
  </p:clrMapOvr>
  <mc:AlternateContent xmlns:mc="http://schemas.openxmlformats.org/markup-compatibility/2006" xmlns:p14="http://schemas.microsoft.com/office/powerpoint/2010/main">
    <mc:Choice Requires="p14">
      <p:transition spd="slow" p14:dur="2000" advTm="58263"/>
    </mc:Choice>
    <mc:Fallback xmlns="">
      <p:transition spd="slow" advTm="5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BFAE9B-8318-67F9-3635-63B1819EF021}"/>
              </a:ext>
            </a:extLst>
          </p:cNvPr>
          <p:cNvSpPr txBox="1"/>
          <p:nvPr/>
        </p:nvSpPr>
        <p:spPr>
          <a:xfrm>
            <a:off x="189082" y="169796"/>
            <a:ext cx="6558116" cy="6312309"/>
          </a:xfrm>
          <a:prstGeom prst="rect">
            <a:avLst/>
          </a:prstGeom>
          <a:solidFill>
            <a:schemeClr val="bg1">
              <a:lumMod val="2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BB7CD2BE-CC4A-8DE5-639C-932AE7442FF2}"/>
              </a:ext>
            </a:extLst>
          </p:cNvPr>
          <p:cNvSpPr txBox="1"/>
          <p:nvPr/>
        </p:nvSpPr>
        <p:spPr>
          <a:xfrm>
            <a:off x="439804" y="1108013"/>
            <a:ext cx="6056671" cy="5170646"/>
          </a:xfrm>
          <a:prstGeom prst="rect">
            <a:avLst/>
          </a:prstGeom>
          <a:noFill/>
        </p:spPr>
        <p:txBody>
          <a:bodyPr wrap="square" rtlCol="0">
            <a:spAutoFit/>
          </a:bodyPr>
          <a:lstStyle/>
          <a:p>
            <a:pPr algn="l"/>
            <a:r>
              <a:rPr lang="en-US" sz="2200">
                <a:solidFill>
                  <a:schemeClr val="bg1"/>
                </a:solidFill>
                <a:latin typeface="Amasis MT Pro Black" panose="02040A04050005020304" pitchFamily="18" charset="0"/>
              </a:rPr>
              <a:t>10 Jesus said to them, “Bring some of the fish you just caught.” 11 So Simon Peter went over and dragged the net ashore </a:t>
            </a:r>
            <a:r>
              <a:rPr lang="en-US" sz="2200">
                <a:solidFill>
                  <a:srgbClr val="92D050"/>
                </a:solidFill>
                <a:latin typeface="Amasis MT Pro Black" panose="02040A04050005020304" pitchFamily="18" charset="0"/>
              </a:rPr>
              <a:t>full of one hundred fifty-three large fish</a:t>
            </a:r>
            <a:r>
              <a:rPr lang="en-US" sz="2200">
                <a:solidFill>
                  <a:schemeClr val="bg1"/>
                </a:solidFill>
                <a:latin typeface="Amasis MT Pro Black" panose="02040A04050005020304" pitchFamily="18" charset="0"/>
              </a:rPr>
              <a:t>. Even though there were so many, the net was not torn. 12 Jesus said to them, “Come, have breakfast.” And none of the disciples dared to ask him, “Who are you?” because they realized it was the Lord. 13 Jesus came over and took the bread and gave it to them, and in like manner the fish. 14 This was now the </a:t>
            </a:r>
            <a:r>
              <a:rPr lang="en-US" sz="2200">
                <a:solidFill>
                  <a:schemeClr val="accent3">
                    <a:lumMod val="60000"/>
                    <a:lumOff val="40000"/>
                  </a:schemeClr>
                </a:solidFill>
                <a:latin typeface="Amasis MT Pro Black" panose="02040A04050005020304" pitchFamily="18" charset="0"/>
              </a:rPr>
              <a:t>third time </a:t>
            </a:r>
            <a:r>
              <a:rPr lang="en-US" sz="2200">
                <a:solidFill>
                  <a:schemeClr val="bg1"/>
                </a:solidFill>
                <a:latin typeface="Amasis MT Pro Black" panose="02040A04050005020304" pitchFamily="18" charset="0"/>
              </a:rPr>
              <a:t>Jesus was revealed to his disciples after being raised from the dead.</a:t>
            </a:r>
          </a:p>
        </p:txBody>
      </p:sp>
      <p:sp>
        <p:nvSpPr>
          <p:cNvPr id="2" name="Title 7">
            <a:extLst>
              <a:ext uri="{FF2B5EF4-FFF2-40B4-BE49-F238E27FC236}">
                <a16:creationId xmlns:a16="http://schemas.microsoft.com/office/drawing/2014/main" id="{1B813A7E-1666-967B-F4FC-5BAF40436E18}"/>
              </a:ext>
            </a:extLst>
          </p:cNvPr>
          <p:cNvSpPr>
            <a:spLocks noGrp="1"/>
          </p:cNvSpPr>
          <p:nvPr>
            <p:ph type="title"/>
          </p:nvPr>
        </p:nvSpPr>
        <p:spPr>
          <a:xfrm>
            <a:off x="442452" y="0"/>
            <a:ext cx="4278643" cy="904568"/>
          </a:xfrm>
        </p:spPr>
        <p:txBody>
          <a:bodyPr/>
          <a:lstStyle/>
          <a:p>
            <a:r>
              <a:rPr lang="en-US" sz="4000">
                <a:solidFill>
                  <a:schemeClr val="bg1"/>
                </a:solidFill>
                <a:latin typeface="Amasis MT Pro Black" panose="02040A04050005020304" pitchFamily="18" charset="0"/>
              </a:rPr>
              <a:t>John 21: 10-14</a:t>
            </a:r>
          </a:p>
        </p:txBody>
      </p:sp>
      <p:sp>
        <p:nvSpPr>
          <p:cNvPr id="3" name="TextBox 2">
            <a:extLst>
              <a:ext uri="{FF2B5EF4-FFF2-40B4-BE49-F238E27FC236}">
                <a16:creationId xmlns:a16="http://schemas.microsoft.com/office/drawing/2014/main" id="{7EB5B9EE-26EA-F973-8DD0-34BC3EE4E59F}"/>
              </a:ext>
            </a:extLst>
          </p:cNvPr>
          <p:cNvSpPr txBox="1"/>
          <p:nvPr/>
        </p:nvSpPr>
        <p:spPr>
          <a:xfrm>
            <a:off x="7044058" y="137652"/>
            <a:ext cx="4911968" cy="5755422"/>
          </a:xfrm>
          <a:prstGeom prst="rect">
            <a:avLst/>
          </a:prstGeom>
          <a:noFill/>
        </p:spPr>
        <p:txBody>
          <a:bodyPr wrap="square" rtlCol="0">
            <a:spAutoFit/>
          </a:bodyPr>
          <a:lstStyle/>
          <a:p>
            <a:r>
              <a:rPr lang="en-US" sz="2200">
                <a:solidFill>
                  <a:srgbClr val="00B050"/>
                </a:solidFill>
                <a:latin typeface="Amasis MT Pro Black" panose="02040A04050005020304" pitchFamily="18" charset="0"/>
              </a:rPr>
              <a:t>NUMEROLOGY</a:t>
            </a:r>
          </a:p>
          <a:p>
            <a:endParaRPr lang="en-US" sz="2200">
              <a:solidFill>
                <a:srgbClr val="00B050"/>
              </a:solidFill>
              <a:latin typeface="Amasis MT Pro Black" panose="02040A04050005020304" pitchFamily="18" charset="0"/>
            </a:endParaRPr>
          </a:p>
          <a:p>
            <a:r>
              <a:rPr lang="en-US" sz="2000">
                <a:solidFill>
                  <a:srgbClr val="00B050"/>
                </a:solidFill>
                <a:latin typeface="Amasis MT Pro Black" panose="02040A04050005020304" pitchFamily="18" charset="0"/>
              </a:rPr>
              <a:t>St Jerome claimed that there were 153 different types of fish in the world</a:t>
            </a:r>
          </a:p>
          <a:p>
            <a:endParaRPr lang="en-US" sz="2000">
              <a:solidFill>
                <a:srgbClr val="00B050"/>
              </a:solidFill>
              <a:latin typeface="Amasis MT Pro Black" panose="02040A04050005020304" pitchFamily="18" charset="0"/>
            </a:endParaRPr>
          </a:p>
          <a:p>
            <a:r>
              <a:rPr lang="en-US" sz="2000">
                <a:solidFill>
                  <a:srgbClr val="00B050"/>
                </a:solidFill>
                <a:latin typeface="Amasis MT Pro Black" panose="02040A04050005020304" pitchFamily="18" charset="0"/>
              </a:rPr>
              <a:t>Cyril of Alexandria thought that 100 stood for Gentiles , 50 stood for Israel and 3 was the Trinity</a:t>
            </a:r>
          </a:p>
          <a:p>
            <a:endParaRPr lang="en-US" sz="2000">
              <a:solidFill>
                <a:srgbClr val="00B050"/>
              </a:solidFill>
              <a:latin typeface="Amasis MT Pro Black" panose="02040A04050005020304" pitchFamily="18" charset="0"/>
            </a:endParaRPr>
          </a:p>
          <a:p>
            <a:r>
              <a:rPr lang="en-US" sz="2000">
                <a:solidFill>
                  <a:srgbClr val="00B050"/>
                </a:solidFill>
                <a:latin typeface="Amasis MT Pro Black" panose="02040A04050005020304" pitchFamily="18" charset="0"/>
              </a:rPr>
              <a:t>St Augustine thought that since 153 is the sum of all numbers from 1 to 17, the fish catch points to 17, which would be the 10 Commandments and the 7 gifts of the Holy Spirit</a:t>
            </a:r>
            <a:endParaRPr lang="en-US" sz="2000">
              <a:latin typeface="Amasis MT Pro Black" panose="02040A04050005020304" pitchFamily="18" charset="0"/>
            </a:endParaRPr>
          </a:p>
          <a:p>
            <a:endParaRPr lang="en-US" sz="2200">
              <a:solidFill>
                <a:srgbClr val="00B050"/>
              </a:solidFill>
              <a:latin typeface="Amasis MT Pro Black" panose="02040A04050005020304" pitchFamily="18" charset="0"/>
            </a:endParaRPr>
          </a:p>
          <a:p>
            <a:endParaRPr lang="en-US" sz="2200">
              <a:solidFill>
                <a:srgbClr val="00B050"/>
              </a:solidFill>
              <a:latin typeface="Amasis MT Pro Black" panose="02040A04050005020304" pitchFamily="18" charset="0"/>
            </a:endParaRPr>
          </a:p>
        </p:txBody>
      </p:sp>
      <p:pic>
        <p:nvPicPr>
          <p:cNvPr id="4" name="Picture 3">
            <a:extLst>
              <a:ext uri="{FF2B5EF4-FFF2-40B4-BE49-F238E27FC236}">
                <a16:creationId xmlns:a16="http://schemas.microsoft.com/office/drawing/2014/main" id="{9CAD5D82-F160-BD01-9BC6-0FE172A151DC}"/>
              </a:ext>
            </a:extLst>
          </p:cNvPr>
          <p:cNvPicPr>
            <a:picLocks noChangeAspect="1"/>
          </p:cNvPicPr>
          <p:nvPr/>
        </p:nvPicPr>
        <p:blipFill>
          <a:blip r:embed="rId6"/>
          <a:stretch>
            <a:fillRect/>
          </a:stretch>
        </p:blipFill>
        <p:spPr>
          <a:xfrm>
            <a:off x="6936504" y="609373"/>
            <a:ext cx="5066414" cy="5433153"/>
          </a:xfrm>
          <a:prstGeom prst="rect">
            <a:avLst/>
          </a:prstGeom>
        </p:spPr>
      </p:pic>
      <p:pic>
        <p:nvPicPr>
          <p:cNvPr id="18" name="Audio 17">
            <a:hlinkClick r:id="" action="ppaction://media"/>
            <a:extLst>
              <a:ext uri="{FF2B5EF4-FFF2-40B4-BE49-F238E27FC236}">
                <a16:creationId xmlns:a16="http://schemas.microsoft.com/office/drawing/2014/main" id="{2F5C2D92-74B8-6DE5-4CC7-6C761F9ACD2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6851634"/>
      </p:ext>
    </p:extLst>
  </p:cSld>
  <p:clrMapOvr>
    <a:masterClrMapping/>
  </p:clrMapOvr>
  <mc:AlternateContent xmlns:mc="http://schemas.openxmlformats.org/markup-compatibility/2006" xmlns:p14="http://schemas.microsoft.com/office/powerpoint/2010/main">
    <mc:Choice Requires="p14">
      <p:transition spd="slow" p14:dur="2000" advTm="137859"/>
    </mc:Choice>
    <mc:Fallback xmlns="">
      <p:transition spd="slow" advTm="13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0F96-5B37-CF09-5006-781A59BE451A}"/>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609C6E5-037A-6D49-4CD7-A3CE7CC14EBE}"/>
              </a:ext>
            </a:extLst>
          </p:cNvPr>
          <p:cNvSpPr txBox="1"/>
          <p:nvPr/>
        </p:nvSpPr>
        <p:spPr>
          <a:xfrm>
            <a:off x="132573" y="1351508"/>
            <a:ext cx="6221335" cy="2308324"/>
          </a:xfrm>
          <a:prstGeom prst="rect">
            <a:avLst/>
          </a:prstGeom>
          <a:noFill/>
        </p:spPr>
        <p:txBody>
          <a:bodyPr wrap="square" rtlCol="0">
            <a:spAutoFit/>
          </a:bodyPr>
          <a:lstStyle/>
          <a:p>
            <a:pPr algn="l"/>
            <a:r>
              <a:rPr lang="en-US" sz="2400">
                <a:latin typeface="Amasis MT Pro Black" panose="02040A04050005020304" pitchFamily="18" charset="0"/>
              </a:rPr>
              <a:t> When they had finished breakfast, Jesus said to Simon Peter, “Simon, son of John, do you love me more than these?” He said to him, “Yes, Lord, you know that I love you.” He said to him, “Feed my lambs.”</a:t>
            </a:r>
          </a:p>
        </p:txBody>
      </p:sp>
      <p:sp>
        <p:nvSpPr>
          <p:cNvPr id="5" name="Title 7">
            <a:extLst>
              <a:ext uri="{FF2B5EF4-FFF2-40B4-BE49-F238E27FC236}">
                <a16:creationId xmlns:a16="http://schemas.microsoft.com/office/drawing/2014/main" id="{7FC18525-9A0B-786B-40EA-449BFF48DE7C}"/>
              </a:ext>
            </a:extLst>
          </p:cNvPr>
          <p:cNvSpPr>
            <a:spLocks noGrp="1"/>
          </p:cNvSpPr>
          <p:nvPr>
            <p:ph type="title"/>
          </p:nvPr>
        </p:nvSpPr>
        <p:spPr>
          <a:xfrm>
            <a:off x="637486" y="255639"/>
            <a:ext cx="3374075" cy="904568"/>
          </a:xfrm>
        </p:spPr>
        <p:txBody>
          <a:bodyPr/>
          <a:lstStyle/>
          <a:p>
            <a:r>
              <a:rPr lang="en-US">
                <a:latin typeface="Amasis MT Pro Black" panose="02040A04050005020304" pitchFamily="18" charset="0"/>
              </a:rPr>
              <a:t>John 21:15-16</a:t>
            </a:r>
          </a:p>
        </p:txBody>
      </p:sp>
      <p:sp>
        <p:nvSpPr>
          <p:cNvPr id="3" name="TextBox 2">
            <a:extLst>
              <a:ext uri="{FF2B5EF4-FFF2-40B4-BE49-F238E27FC236}">
                <a16:creationId xmlns:a16="http://schemas.microsoft.com/office/drawing/2014/main" id="{432EB6DB-66BD-03C2-D136-2341CA2733DF}"/>
              </a:ext>
            </a:extLst>
          </p:cNvPr>
          <p:cNvSpPr txBox="1"/>
          <p:nvPr/>
        </p:nvSpPr>
        <p:spPr>
          <a:xfrm>
            <a:off x="7643447" y="833667"/>
            <a:ext cx="3763108" cy="2462213"/>
          </a:xfrm>
          <a:prstGeom prst="rect">
            <a:avLst/>
          </a:prstGeom>
          <a:noFill/>
        </p:spPr>
        <p:txBody>
          <a:bodyPr wrap="square">
            <a:spAutoFit/>
          </a:bodyPr>
          <a:lstStyle/>
          <a:p>
            <a:r>
              <a:rPr lang="en-US" sz="2200">
                <a:latin typeface="Amasis MT Pro Black" panose="02040A04050005020304" pitchFamily="18" charset="0"/>
              </a:rPr>
              <a:t>17 Then the maid who was the gatekeeper said to Peter, “You are not one of this man’s disciples, are you?” He said, “I am not.” </a:t>
            </a:r>
          </a:p>
          <a:p>
            <a:r>
              <a:rPr lang="en-US" sz="2200">
                <a:latin typeface="Amasis MT Pro Black" panose="02040A04050005020304" pitchFamily="18" charset="0"/>
              </a:rPr>
              <a:t>JN 18:17</a:t>
            </a:r>
          </a:p>
        </p:txBody>
      </p:sp>
      <p:sp>
        <p:nvSpPr>
          <p:cNvPr id="6" name="TextBox 5">
            <a:extLst>
              <a:ext uri="{FF2B5EF4-FFF2-40B4-BE49-F238E27FC236}">
                <a16:creationId xmlns:a16="http://schemas.microsoft.com/office/drawing/2014/main" id="{BCA3C129-A974-A904-2423-B96AD2717A8C}"/>
              </a:ext>
            </a:extLst>
          </p:cNvPr>
          <p:cNvSpPr txBox="1"/>
          <p:nvPr/>
        </p:nvSpPr>
        <p:spPr>
          <a:xfrm>
            <a:off x="7557765" y="3682442"/>
            <a:ext cx="4259097" cy="2462213"/>
          </a:xfrm>
          <a:prstGeom prst="rect">
            <a:avLst/>
          </a:prstGeom>
          <a:noFill/>
        </p:spPr>
        <p:txBody>
          <a:bodyPr wrap="square">
            <a:spAutoFit/>
          </a:bodyPr>
          <a:lstStyle/>
          <a:p>
            <a:r>
              <a:rPr lang="en-US" sz="2200">
                <a:latin typeface="Amasis MT Pro Black" panose="02040A04050005020304" pitchFamily="18" charset="0"/>
              </a:rPr>
              <a:t>25 Now Simon Peter was standing there keeping warm. And they said to him, “You are not one of his disciples, are you?” He denied it and said, “I am not.” JN 18:25</a:t>
            </a:r>
          </a:p>
        </p:txBody>
      </p:sp>
      <p:pic>
        <p:nvPicPr>
          <p:cNvPr id="8" name="Picture 7">
            <a:extLst>
              <a:ext uri="{FF2B5EF4-FFF2-40B4-BE49-F238E27FC236}">
                <a16:creationId xmlns:a16="http://schemas.microsoft.com/office/drawing/2014/main" id="{C3E17334-79E4-8F81-8C93-994858237B95}"/>
              </a:ext>
            </a:extLst>
          </p:cNvPr>
          <p:cNvPicPr>
            <a:picLocks noChangeAspect="1"/>
          </p:cNvPicPr>
          <p:nvPr/>
        </p:nvPicPr>
        <p:blipFill>
          <a:blip r:embed="rId6">
            <a:alphaModFix amt="35000"/>
          </a:blip>
          <a:stretch>
            <a:fillRect/>
          </a:stretch>
        </p:blipFill>
        <p:spPr>
          <a:xfrm>
            <a:off x="6939994" y="0"/>
            <a:ext cx="5252006" cy="7596554"/>
          </a:xfrm>
          <a:prstGeom prst="rect">
            <a:avLst/>
          </a:prstGeom>
        </p:spPr>
      </p:pic>
      <p:pic>
        <p:nvPicPr>
          <p:cNvPr id="9" name="Picture 8">
            <a:extLst>
              <a:ext uri="{FF2B5EF4-FFF2-40B4-BE49-F238E27FC236}">
                <a16:creationId xmlns:a16="http://schemas.microsoft.com/office/drawing/2014/main" id="{1737104F-D392-DFC7-CEB3-04575ACFB19B}"/>
              </a:ext>
            </a:extLst>
          </p:cNvPr>
          <p:cNvPicPr>
            <a:picLocks noChangeAspect="1"/>
          </p:cNvPicPr>
          <p:nvPr/>
        </p:nvPicPr>
        <p:blipFill>
          <a:blip r:embed="rId7">
            <a:alphaModFix amt="35000"/>
          </a:blip>
          <a:stretch>
            <a:fillRect/>
          </a:stretch>
        </p:blipFill>
        <p:spPr>
          <a:xfrm>
            <a:off x="97404" y="111400"/>
            <a:ext cx="6730656" cy="6746600"/>
          </a:xfrm>
          <a:prstGeom prst="rect">
            <a:avLst/>
          </a:prstGeom>
        </p:spPr>
      </p:pic>
      <p:sp>
        <p:nvSpPr>
          <p:cNvPr id="7" name="TextBox 6">
            <a:extLst>
              <a:ext uri="{FF2B5EF4-FFF2-40B4-BE49-F238E27FC236}">
                <a16:creationId xmlns:a16="http://schemas.microsoft.com/office/drawing/2014/main" id="{BCA1B835-6D17-9846-3430-0C51D741BBF9}"/>
              </a:ext>
            </a:extLst>
          </p:cNvPr>
          <p:cNvSpPr txBox="1"/>
          <p:nvPr/>
        </p:nvSpPr>
        <p:spPr>
          <a:xfrm>
            <a:off x="132573" y="3659832"/>
            <a:ext cx="6221335" cy="1785104"/>
          </a:xfrm>
          <a:prstGeom prst="rect">
            <a:avLst/>
          </a:prstGeom>
          <a:noFill/>
        </p:spPr>
        <p:txBody>
          <a:bodyPr wrap="square" rtlCol="0">
            <a:spAutoFit/>
          </a:bodyPr>
          <a:lstStyle/>
          <a:p>
            <a:r>
              <a:rPr lang="en-US" sz="2200">
                <a:latin typeface="Amasis MT Pro Black" panose="02040A04050005020304" pitchFamily="18" charset="0"/>
              </a:rPr>
              <a:t>16 He then said to him a second time, “Simon, son of John, do you love me?” He said to him, “Yes, Lord, you know that I love you.” He said to him, “Tend my sheep.”</a:t>
            </a:r>
          </a:p>
        </p:txBody>
      </p:sp>
      <p:pic>
        <p:nvPicPr>
          <p:cNvPr id="18" name="Audio 17">
            <a:hlinkClick r:id="" action="ppaction://media"/>
            <a:extLst>
              <a:ext uri="{FF2B5EF4-FFF2-40B4-BE49-F238E27FC236}">
                <a16:creationId xmlns:a16="http://schemas.microsoft.com/office/drawing/2014/main" id="{43CEDEE2-5684-6FA8-27D6-F3CA16753E4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405414233"/>
      </p:ext>
    </p:extLst>
  </p:cSld>
  <p:clrMapOvr>
    <a:masterClrMapping/>
  </p:clrMapOvr>
  <mc:AlternateContent xmlns:mc="http://schemas.openxmlformats.org/markup-compatibility/2006" xmlns:p14="http://schemas.microsoft.com/office/powerpoint/2010/main">
    <mc:Choice Requires="p14">
      <p:transition spd="slow" p14:dur="2000" advTm="75055"/>
    </mc:Choice>
    <mc:Fallback xmlns="">
      <p:transition spd="slow" advTm="7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4C57A-4F5B-55F0-DBD4-9030470A10F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C4B7BCC-11CA-B03F-A9DD-D61CCD68A68B}"/>
              </a:ext>
            </a:extLst>
          </p:cNvPr>
          <p:cNvSpPr txBox="1"/>
          <p:nvPr/>
        </p:nvSpPr>
        <p:spPr>
          <a:xfrm>
            <a:off x="278935" y="1372710"/>
            <a:ext cx="5535711" cy="2800767"/>
          </a:xfrm>
          <a:prstGeom prst="rect">
            <a:avLst/>
          </a:prstGeom>
          <a:noFill/>
        </p:spPr>
        <p:txBody>
          <a:bodyPr wrap="square" rtlCol="0">
            <a:spAutoFit/>
          </a:bodyPr>
          <a:lstStyle/>
          <a:p>
            <a:pPr algn="l"/>
            <a:r>
              <a:rPr lang="en-US" sz="2200">
                <a:latin typeface="Amasis MT Pro Black" panose="02040A04050005020304" pitchFamily="18" charset="0"/>
              </a:rPr>
              <a:t>17 He said to him the third time, “Simon, son of John, do you love me?” Peter was distressed that he had said to him a third time, “Do you love me?” and he said to him, </a:t>
            </a:r>
            <a:r>
              <a:rPr lang="en-US" sz="2200">
                <a:solidFill>
                  <a:srgbClr val="00B050"/>
                </a:solidFill>
                <a:latin typeface="Amasis MT Pro Black" panose="02040A04050005020304" pitchFamily="18" charset="0"/>
              </a:rPr>
              <a:t>“Lord, you know everything</a:t>
            </a:r>
            <a:r>
              <a:rPr lang="en-US" sz="2200">
                <a:latin typeface="Amasis MT Pro Black" panose="02040A04050005020304" pitchFamily="18" charset="0"/>
              </a:rPr>
              <a:t>; you know that I love you.” [Jesus] said to him, “Feed my sheep. </a:t>
            </a:r>
          </a:p>
        </p:txBody>
      </p:sp>
      <p:sp>
        <p:nvSpPr>
          <p:cNvPr id="2" name="Title 7">
            <a:extLst>
              <a:ext uri="{FF2B5EF4-FFF2-40B4-BE49-F238E27FC236}">
                <a16:creationId xmlns:a16="http://schemas.microsoft.com/office/drawing/2014/main" id="{A72F2BFC-1696-9CD8-24D2-702ECC2B1BE6}"/>
              </a:ext>
            </a:extLst>
          </p:cNvPr>
          <p:cNvSpPr>
            <a:spLocks noGrp="1"/>
          </p:cNvSpPr>
          <p:nvPr>
            <p:ph type="title"/>
          </p:nvPr>
        </p:nvSpPr>
        <p:spPr>
          <a:xfrm>
            <a:off x="401512" y="87184"/>
            <a:ext cx="3374075" cy="904568"/>
          </a:xfrm>
        </p:spPr>
        <p:txBody>
          <a:bodyPr/>
          <a:lstStyle/>
          <a:p>
            <a:r>
              <a:rPr lang="en-US">
                <a:latin typeface="Amasis MT Pro Black" panose="02040A04050005020304" pitchFamily="18" charset="0"/>
              </a:rPr>
              <a:t>John 21:17-19</a:t>
            </a:r>
          </a:p>
        </p:txBody>
      </p:sp>
      <p:sp>
        <p:nvSpPr>
          <p:cNvPr id="3" name="TextBox 2">
            <a:extLst>
              <a:ext uri="{FF2B5EF4-FFF2-40B4-BE49-F238E27FC236}">
                <a16:creationId xmlns:a16="http://schemas.microsoft.com/office/drawing/2014/main" id="{5A52E0D4-ED8C-D67C-48B1-7A7779F24EAE}"/>
              </a:ext>
            </a:extLst>
          </p:cNvPr>
          <p:cNvSpPr txBox="1"/>
          <p:nvPr/>
        </p:nvSpPr>
        <p:spPr>
          <a:xfrm>
            <a:off x="8168058" y="695602"/>
            <a:ext cx="3446584" cy="3477875"/>
          </a:xfrm>
          <a:prstGeom prst="rect">
            <a:avLst/>
          </a:prstGeom>
          <a:noFill/>
        </p:spPr>
        <p:txBody>
          <a:bodyPr wrap="square" rtlCol="0">
            <a:spAutoFit/>
          </a:bodyPr>
          <a:lstStyle/>
          <a:p>
            <a:r>
              <a:rPr lang="en-US" sz="2200">
                <a:latin typeface="Amasis MT Pro Black" panose="02040A04050005020304" pitchFamily="18" charset="0"/>
              </a:rPr>
              <a:t>26 One of the slaves of the high priest, a relative of the one whose ear Peter had cut off, said, “Didn’t I see you in the garden with him?” 27 Again Peter denied it. And immediately the cock crowed. JN 18:26-27</a:t>
            </a:r>
          </a:p>
        </p:txBody>
      </p:sp>
      <p:sp>
        <p:nvSpPr>
          <p:cNvPr id="4" name="TextBox 3">
            <a:extLst>
              <a:ext uri="{FF2B5EF4-FFF2-40B4-BE49-F238E27FC236}">
                <a16:creationId xmlns:a16="http://schemas.microsoft.com/office/drawing/2014/main" id="{B4A379D0-D9C3-8FAD-DC9D-8E51A5B7B692}"/>
              </a:ext>
            </a:extLst>
          </p:cNvPr>
          <p:cNvSpPr txBox="1"/>
          <p:nvPr/>
        </p:nvSpPr>
        <p:spPr>
          <a:xfrm>
            <a:off x="8168058" y="4372708"/>
            <a:ext cx="3106616" cy="2123658"/>
          </a:xfrm>
          <a:prstGeom prst="rect">
            <a:avLst/>
          </a:prstGeom>
          <a:noFill/>
        </p:spPr>
        <p:txBody>
          <a:bodyPr wrap="square" rtlCol="0">
            <a:spAutoFit/>
          </a:bodyPr>
          <a:lstStyle/>
          <a:p>
            <a:r>
              <a:rPr lang="en-US" sz="2200">
                <a:latin typeface="Amasis MT Pro Black" panose="02040A04050005020304" pitchFamily="18" charset="0"/>
              </a:rPr>
              <a:t>Peter puts everything in Jesus hands knowing that Jesus knows him better than he himself</a:t>
            </a:r>
          </a:p>
        </p:txBody>
      </p:sp>
      <p:pic>
        <p:nvPicPr>
          <p:cNvPr id="5" name="Picture 4">
            <a:extLst>
              <a:ext uri="{FF2B5EF4-FFF2-40B4-BE49-F238E27FC236}">
                <a16:creationId xmlns:a16="http://schemas.microsoft.com/office/drawing/2014/main" id="{6D16CB17-CB4E-2454-9A53-9B24E3EAB88F}"/>
              </a:ext>
            </a:extLst>
          </p:cNvPr>
          <p:cNvPicPr>
            <a:picLocks noChangeAspect="1"/>
          </p:cNvPicPr>
          <p:nvPr/>
        </p:nvPicPr>
        <p:blipFill>
          <a:blip r:embed="rId6"/>
          <a:stretch>
            <a:fillRect/>
          </a:stretch>
        </p:blipFill>
        <p:spPr>
          <a:xfrm>
            <a:off x="5128845" y="3696706"/>
            <a:ext cx="1934310" cy="2799660"/>
          </a:xfrm>
          <a:prstGeom prst="rect">
            <a:avLst/>
          </a:prstGeom>
        </p:spPr>
      </p:pic>
      <p:pic>
        <p:nvPicPr>
          <p:cNvPr id="16" name="Audio 15">
            <a:hlinkClick r:id="" action="ppaction://media"/>
            <a:extLst>
              <a:ext uri="{FF2B5EF4-FFF2-40B4-BE49-F238E27FC236}">
                <a16:creationId xmlns:a16="http://schemas.microsoft.com/office/drawing/2014/main" id="{653D4DE1-E1AC-DDCD-7663-488984BAD49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67008130"/>
      </p:ext>
    </p:extLst>
  </p:cSld>
  <p:clrMapOvr>
    <a:masterClrMapping/>
  </p:clrMapOvr>
  <mc:AlternateContent xmlns:mc="http://schemas.openxmlformats.org/markup-compatibility/2006" xmlns:p14="http://schemas.microsoft.com/office/powerpoint/2010/main">
    <mc:Choice Requires="p14">
      <p:transition spd="slow" p14:dur="2000" advTm="67867"/>
    </mc:Choice>
    <mc:Fallback xmlns="">
      <p:transition spd="slow" advTm="6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6B41C-7190-9E96-CF8D-FE6A348D9A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E8DC87-B0BD-17BD-60AA-9B5912AECD2F}"/>
              </a:ext>
            </a:extLst>
          </p:cNvPr>
          <p:cNvPicPr>
            <a:picLocks noChangeAspect="1"/>
          </p:cNvPicPr>
          <p:nvPr/>
        </p:nvPicPr>
        <p:blipFill>
          <a:blip r:embed="rId6">
            <a:alphaModFix amt="35000"/>
          </a:blip>
          <a:stretch>
            <a:fillRect/>
          </a:stretch>
        </p:blipFill>
        <p:spPr>
          <a:xfrm>
            <a:off x="2063262" y="229763"/>
            <a:ext cx="7620000" cy="6398473"/>
          </a:xfrm>
          <a:prstGeom prst="rect">
            <a:avLst/>
          </a:prstGeom>
        </p:spPr>
      </p:pic>
      <p:sp>
        <p:nvSpPr>
          <p:cNvPr id="14" name="TextBox 13">
            <a:extLst>
              <a:ext uri="{FF2B5EF4-FFF2-40B4-BE49-F238E27FC236}">
                <a16:creationId xmlns:a16="http://schemas.microsoft.com/office/drawing/2014/main" id="{7E2940FA-DE4A-2211-2ABC-AC7A3D8AD245}"/>
              </a:ext>
            </a:extLst>
          </p:cNvPr>
          <p:cNvSpPr txBox="1"/>
          <p:nvPr/>
        </p:nvSpPr>
        <p:spPr>
          <a:xfrm>
            <a:off x="340478" y="1091356"/>
            <a:ext cx="5532784" cy="3816429"/>
          </a:xfrm>
          <a:prstGeom prst="rect">
            <a:avLst/>
          </a:prstGeom>
          <a:noFill/>
        </p:spPr>
        <p:txBody>
          <a:bodyPr wrap="square" rtlCol="0">
            <a:spAutoFit/>
          </a:bodyPr>
          <a:lstStyle/>
          <a:p>
            <a:pPr algn="l"/>
            <a:r>
              <a:rPr lang="en-US" sz="2200">
                <a:latin typeface="Amasis MT Pro Black" panose="02040A04050005020304" pitchFamily="18" charset="0"/>
              </a:rPr>
              <a:t>18 Amen, amen, I say to you, when you were younger, you used to dress yourself and go where you wanted; but </a:t>
            </a:r>
            <a:r>
              <a:rPr lang="en-US" sz="2200">
                <a:solidFill>
                  <a:srgbClr val="00B050"/>
                </a:solidFill>
                <a:latin typeface="Amasis MT Pro Black" panose="02040A04050005020304" pitchFamily="18" charset="0"/>
              </a:rPr>
              <a:t>when you grow old, you will stretch out your hands, and someone else will dress you and lead you where you do not want to go.” 19 He said this signifying by what kind of death he would glorify God.</a:t>
            </a:r>
            <a:r>
              <a:rPr lang="en-US" sz="2200">
                <a:latin typeface="Amasis MT Pro Black" panose="02040A04050005020304" pitchFamily="18" charset="0"/>
              </a:rPr>
              <a:t> And when he had said this, he said to him, </a:t>
            </a:r>
            <a:r>
              <a:rPr lang="en-US" sz="2200">
                <a:solidFill>
                  <a:srgbClr val="C00000"/>
                </a:solidFill>
                <a:latin typeface="Amasis MT Pro Black" panose="02040A04050005020304" pitchFamily="18" charset="0"/>
              </a:rPr>
              <a:t>“Follow me.”</a:t>
            </a:r>
          </a:p>
        </p:txBody>
      </p:sp>
      <p:sp>
        <p:nvSpPr>
          <p:cNvPr id="2" name="Title 7">
            <a:extLst>
              <a:ext uri="{FF2B5EF4-FFF2-40B4-BE49-F238E27FC236}">
                <a16:creationId xmlns:a16="http://schemas.microsoft.com/office/drawing/2014/main" id="{64A1BC36-21DA-23FF-8191-AE61660ED4C8}"/>
              </a:ext>
            </a:extLst>
          </p:cNvPr>
          <p:cNvSpPr>
            <a:spLocks noGrp="1"/>
          </p:cNvSpPr>
          <p:nvPr>
            <p:ph type="title"/>
          </p:nvPr>
        </p:nvSpPr>
        <p:spPr>
          <a:xfrm>
            <a:off x="401512" y="87184"/>
            <a:ext cx="3374075" cy="904568"/>
          </a:xfrm>
        </p:spPr>
        <p:txBody>
          <a:bodyPr/>
          <a:lstStyle/>
          <a:p>
            <a:r>
              <a:rPr lang="en-US">
                <a:latin typeface="Amasis MT Pro Black" panose="02040A04050005020304" pitchFamily="18" charset="0"/>
              </a:rPr>
              <a:t>John 21:17-19</a:t>
            </a:r>
          </a:p>
        </p:txBody>
      </p:sp>
      <p:sp>
        <p:nvSpPr>
          <p:cNvPr id="4" name="TextBox 3">
            <a:extLst>
              <a:ext uri="{FF2B5EF4-FFF2-40B4-BE49-F238E27FC236}">
                <a16:creationId xmlns:a16="http://schemas.microsoft.com/office/drawing/2014/main" id="{C4627B01-E025-D6FC-EBBE-3161386027FF}"/>
              </a:ext>
            </a:extLst>
          </p:cNvPr>
          <p:cNvSpPr txBox="1"/>
          <p:nvPr/>
        </p:nvSpPr>
        <p:spPr>
          <a:xfrm>
            <a:off x="7092461" y="1512277"/>
            <a:ext cx="4548553" cy="769441"/>
          </a:xfrm>
          <a:prstGeom prst="rect">
            <a:avLst/>
          </a:prstGeom>
          <a:noFill/>
        </p:spPr>
        <p:txBody>
          <a:bodyPr wrap="square" rtlCol="0">
            <a:spAutoFit/>
          </a:bodyPr>
          <a:lstStyle/>
          <a:p>
            <a:r>
              <a:rPr lang="en-US" sz="2200">
                <a:latin typeface="Amasis MT Pro Black" panose="02040A04050005020304" pitchFamily="18" charset="0"/>
              </a:rPr>
              <a:t>A prophecy of the kind of death Peter will have</a:t>
            </a:r>
          </a:p>
        </p:txBody>
      </p:sp>
      <p:sp>
        <p:nvSpPr>
          <p:cNvPr id="5" name="TextBox 4">
            <a:extLst>
              <a:ext uri="{FF2B5EF4-FFF2-40B4-BE49-F238E27FC236}">
                <a16:creationId xmlns:a16="http://schemas.microsoft.com/office/drawing/2014/main" id="{0077076E-0DD8-6731-9F7F-ABD6FCFAFDF6}"/>
              </a:ext>
            </a:extLst>
          </p:cNvPr>
          <p:cNvSpPr txBox="1"/>
          <p:nvPr/>
        </p:nvSpPr>
        <p:spPr>
          <a:xfrm>
            <a:off x="7186246" y="2999570"/>
            <a:ext cx="4138247" cy="3477875"/>
          </a:xfrm>
          <a:prstGeom prst="rect">
            <a:avLst/>
          </a:prstGeom>
          <a:noFill/>
        </p:spPr>
        <p:txBody>
          <a:bodyPr wrap="square" rtlCol="0">
            <a:spAutoFit/>
          </a:bodyPr>
          <a:lstStyle/>
          <a:p>
            <a:r>
              <a:rPr lang="en-US" sz="2200">
                <a:latin typeface="Amasis MT Pro Black" panose="02040A04050005020304" pitchFamily="18" charset="0"/>
              </a:rPr>
              <a:t>Keep on following me. </a:t>
            </a:r>
          </a:p>
          <a:p>
            <a:endParaRPr lang="en-US" sz="2200">
              <a:latin typeface="Amasis MT Pro Black" panose="02040A04050005020304" pitchFamily="18" charset="0"/>
            </a:endParaRPr>
          </a:p>
          <a:p>
            <a:r>
              <a:rPr lang="en-US" sz="2200">
                <a:latin typeface="Amasis MT Pro Black" panose="02040A04050005020304" pitchFamily="18" charset="0"/>
              </a:rPr>
              <a:t>Peter had followed Christ, but not continuously in the past. For the future he was to follow steadfastly in the ways of the Lord including unto death on a cross</a:t>
            </a:r>
          </a:p>
          <a:p>
            <a:endParaRPr lang="en-US" sz="2200">
              <a:latin typeface="Amasis MT Pro Black" panose="02040A04050005020304" pitchFamily="18" charset="0"/>
            </a:endParaRPr>
          </a:p>
          <a:p>
            <a:endParaRPr lang="en-US" sz="2200">
              <a:latin typeface="Amasis MT Pro Black" panose="02040A04050005020304" pitchFamily="18" charset="0"/>
            </a:endParaRPr>
          </a:p>
        </p:txBody>
      </p:sp>
      <p:pic>
        <p:nvPicPr>
          <p:cNvPr id="16" name="Audio 15">
            <a:hlinkClick r:id="" action="ppaction://media"/>
            <a:extLst>
              <a:ext uri="{FF2B5EF4-FFF2-40B4-BE49-F238E27FC236}">
                <a16:creationId xmlns:a16="http://schemas.microsoft.com/office/drawing/2014/main" id="{7360314C-59D2-53A6-BF4D-B0E8E9C5603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80986770"/>
      </p:ext>
    </p:extLst>
  </p:cSld>
  <p:clrMapOvr>
    <a:masterClrMapping/>
  </p:clrMapOvr>
  <mc:AlternateContent xmlns:mc="http://schemas.openxmlformats.org/markup-compatibility/2006" xmlns:p14="http://schemas.microsoft.com/office/powerpoint/2010/main">
    <mc:Choice Requires="p14">
      <p:transition spd="slow" p14:dur="2000" advTm="59414"/>
    </mc:Choice>
    <mc:Fallback xmlns="">
      <p:transition spd="slow" advTm="5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FAD27F-0A2A-CB8F-D3D6-0CA7806DDFDD}"/>
              </a:ext>
            </a:extLst>
          </p:cNvPr>
          <p:cNvSpPr txBox="1"/>
          <p:nvPr/>
        </p:nvSpPr>
        <p:spPr>
          <a:xfrm>
            <a:off x="359273" y="1351508"/>
            <a:ext cx="5903875" cy="4154984"/>
          </a:xfrm>
          <a:prstGeom prst="rect">
            <a:avLst/>
          </a:prstGeom>
          <a:noFill/>
        </p:spPr>
        <p:txBody>
          <a:bodyPr wrap="square" rtlCol="0">
            <a:spAutoFit/>
          </a:bodyPr>
          <a:lstStyle/>
          <a:p>
            <a:pPr algn="l"/>
            <a:r>
              <a:rPr lang="en-US" sz="2400">
                <a:latin typeface="Amasis MT Pro Black" panose="02040A04050005020304" pitchFamily="18" charset="0"/>
              </a:rPr>
              <a:t>20 Peter turned and saw the disciple following whom Jesus loved, the one who had also reclined upon his chest during the supper and had said, “Master, who is the one who will betray you?” 21 When Peter saw him, he said to Jesus, “Lord, what about him?” 22 </a:t>
            </a:r>
            <a:r>
              <a:rPr lang="en-US" sz="2400">
                <a:solidFill>
                  <a:srgbClr val="92D050"/>
                </a:solidFill>
                <a:latin typeface="Amasis MT Pro Black" panose="02040A04050005020304" pitchFamily="18" charset="0"/>
              </a:rPr>
              <a:t>Jesus said to him, “What if I want him to remain until I come? What concern is it of yours? You follow me.”</a:t>
            </a:r>
          </a:p>
        </p:txBody>
      </p:sp>
      <p:sp>
        <p:nvSpPr>
          <p:cNvPr id="3" name="Title 7">
            <a:extLst>
              <a:ext uri="{FF2B5EF4-FFF2-40B4-BE49-F238E27FC236}">
                <a16:creationId xmlns:a16="http://schemas.microsoft.com/office/drawing/2014/main" id="{4737757A-6F4A-A6BE-A067-F0C7534BC1E7}"/>
              </a:ext>
            </a:extLst>
          </p:cNvPr>
          <p:cNvSpPr txBox="1">
            <a:spLocks/>
          </p:cNvSpPr>
          <p:nvPr/>
        </p:nvSpPr>
        <p:spPr>
          <a:xfrm>
            <a:off x="568906" y="575679"/>
            <a:ext cx="5237534" cy="904568"/>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65000"/>
              </a:lnSpc>
              <a:spcBef>
                <a:spcPct val="0"/>
              </a:spcBef>
              <a:buNone/>
              <a:defRPr sz="11000" b="0" i="1" kern="1200" cap="all" baseline="0">
                <a:solidFill>
                  <a:schemeClr val="tx1"/>
                </a:solidFill>
                <a:latin typeface="+mj-lt"/>
                <a:ea typeface="+mj-ea"/>
                <a:cs typeface="+mj-cs"/>
              </a:defRPr>
            </a:lvl1pPr>
          </a:lstStyle>
          <a:p>
            <a:r>
              <a:rPr lang="en-US">
                <a:latin typeface="Amasis MT Pro Black" panose="02040A04050005020304" pitchFamily="18" charset="0"/>
              </a:rPr>
              <a:t>John 21:20-22</a:t>
            </a:r>
          </a:p>
        </p:txBody>
      </p:sp>
      <p:sp>
        <p:nvSpPr>
          <p:cNvPr id="4" name="TextBox 3">
            <a:extLst>
              <a:ext uri="{FF2B5EF4-FFF2-40B4-BE49-F238E27FC236}">
                <a16:creationId xmlns:a16="http://schemas.microsoft.com/office/drawing/2014/main" id="{BD83B474-EAC8-993E-EB7A-F6B48BA3EE03}"/>
              </a:ext>
            </a:extLst>
          </p:cNvPr>
          <p:cNvSpPr txBox="1"/>
          <p:nvPr/>
        </p:nvSpPr>
        <p:spPr>
          <a:xfrm>
            <a:off x="7174524" y="879231"/>
            <a:ext cx="4552696" cy="2462213"/>
          </a:xfrm>
          <a:prstGeom prst="rect">
            <a:avLst/>
          </a:prstGeom>
          <a:noFill/>
        </p:spPr>
        <p:txBody>
          <a:bodyPr wrap="square" rtlCol="0">
            <a:spAutoFit/>
          </a:bodyPr>
          <a:lstStyle/>
          <a:p>
            <a:r>
              <a:rPr lang="en-US" sz="2200">
                <a:latin typeface="Amasis MT Pro Black" panose="02040A04050005020304" pitchFamily="18" charset="0"/>
              </a:rPr>
              <a:t>Peter represents most all of us. We find it easy to deflect any personal challenge from Jesus by wondering and even worrying about what other disciples are doing or what Jesus may require from them.</a:t>
            </a:r>
          </a:p>
        </p:txBody>
      </p:sp>
      <p:pic>
        <p:nvPicPr>
          <p:cNvPr id="6" name="Picture 5">
            <a:extLst>
              <a:ext uri="{FF2B5EF4-FFF2-40B4-BE49-F238E27FC236}">
                <a16:creationId xmlns:a16="http://schemas.microsoft.com/office/drawing/2014/main" id="{0F59F667-699E-69AB-A5B1-EF70A35699CB}"/>
              </a:ext>
            </a:extLst>
          </p:cNvPr>
          <p:cNvPicPr>
            <a:picLocks noChangeAspect="1"/>
          </p:cNvPicPr>
          <p:nvPr/>
        </p:nvPicPr>
        <p:blipFill>
          <a:blip r:embed="rId6"/>
          <a:stretch>
            <a:fillRect/>
          </a:stretch>
        </p:blipFill>
        <p:spPr>
          <a:xfrm>
            <a:off x="7702061" y="3834060"/>
            <a:ext cx="3538537" cy="2638909"/>
          </a:xfrm>
          <a:prstGeom prst="rect">
            <a:avLst/>
          </a:prstGeom>
        </p:spPr>
      </p:pic>
      <p:pic>
        <p:nvPicPr>
          <p:cNvPr id="13" name="Audio 12">
            <a:hlinkClick r:id="" action="ppaction://media"/>
            <a:extLst>
              <a:ext uri="{FF2B5EF4-FFF2-40B4-BE49-F238E27FC236}">
                <a16:creationId xmlns:a16="http://schemas.microsoft.com/office/drawing/2014/main" id="{A00712F3-79FF-B76E-1004-1DD4FA272D1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02551728"/>
      </p:ext>
    </p:extLst>
  </p:cSld>
  <p:clrMapOvr>
    <a:masterClrMapping/>
  </p:clrMapOvr>
  <mc:AlternateContent xmlns:mc="http://schemas.openxmlformats.org/markup-compatibility/2006" xmlns:p14="http://schemas.microsoft.com/office/powerpoint/2010/main">
    <mc:Choice Requires="p14">
      <p:transition spd="slow" p14:dur="2000" advTm="73013"/>
    </mc:Choice>
    <mc:Fallback xmlns="">
      <p:transition spd="slow" advTm="7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7424C1-2473-52E6-EC1F-031ED4656806}"/>
              </a:ext>
            </a:extLst>
          </p:cNvPr>
          <p:cNvSpPr txBox="1"/>
          <p:nvPr/>
        </p:nvSpPr>
        <p:spPr>
          <a:xfrm>
            <a:off x="6774427" y="0"/>
            <a:ext cx="5417574" cy="6858000"/>
          </a:xfrm>
          <a:prstGeom prst="rect">
            <a:avLst/>
          </a:prstGeom>
          <a:solidFill>
            <a:srgbClr val="008080"/>
          </a:solidFill>
        </p:spPr>
        <p:txBody>
          <a:bodyPr wrap="square" rtlCol="0">
            <a:spAutoFit/>
          </a:bodyPr>
          <a:lstStyle/>
          <a:p>
            <a:endParaRPr lang="en-US"/>
          </a:p>
        </p:txBody>
      </p:sp>
      <p:sp>
        <p:nvSpPr>
          <p:cNvPr id="5" name="TextBox 4">
            <a:extLst>
              <a:ext uri="{FF2B5EF4-FFF2-40B4-BE49-F238E27FC236}">
                <a16:creationId xmlns:a16="http://schemas.microsoft.com/office/drawing/2014/main" id="{A9B9F845-EF14-5F7C-8243-EF0B8067307A}"/>
              </a:ext>
            </a:extLst>
          </p:cNvPr>
          <p:cNvSpPr txBox="1"/>
          <p:nvPr/>
        </p:nvSpPr>
        <p:spPr>
          <a:xfrm>
            <a:off x="452286" y="2610829"/>
            <a:ext cx="5830528" cy="2308324"/>
          </a:xfrm>
          <a:prstGeom prst="rect">
            <a:avLst/>
          </a:prstGeom>
          <a:noFill/>
        </p:spPr>
        <p:txBody>
          <a:bodyPr wrap="square" rtlCol="0">
            <a:spAutoFit/>
          </a:bodyPr>
          <a:lstStyle/>
          <a:p>
            <a:pPr algn="l"/>
            <a:r>
              <a:rPr lang="en-US" sz="2400">
                <a:latin typeface="Amasis MT Pro Black" panose="02040A04050005020304" pitchFamily="18" charset="0"/>
              </a:rPr>
              <a:t>23 So the word spread among the brothers that that disciple would not die. But Jesus had not told him that he would not die, just “What if I want him to remain until I come? [What concern is it of yours?]”</a:t>
            </a:r>
          </a:p>
        </p:txBody>
      </p:sp>
      <p:sp>
        <p:nvSpPr>
          <p:cNvPr id="2" name="Title 7">
            <a:extLst>
              <a:ext uri="{FF2B5EF4-FFF2-40B4-BE49-F238E27FC236}">
                <a16:creationId xmlns:a16="http://schemas.microsoft.com/office/drawing/2014/main" id="{45670DA2-B1E8-677B-8DDF-15F89A858C9E}"/>
              </a:ext>
            </a:extLst>
          </p:cNvPr>
          <p:cNvSpPr>
            <a:spLocks noGrp="1"/>
          </p:cNvSpPr>
          <p:nvPr>
            <p:ph type="title"/>
          </p:nvPr>
        </p:nvSpPr>
        <p:spPr>
          <a:xfrm>
            <a:off x="637486" y="255639"/>
            <a:ext cx="4780088" cy="904568"/>
          </a:xfrm>
        </p:spPr>
        <p:txBody>
          <a:bodyPr/>
          <a:lstStyle/>
          <a:p>
            <a:r>
              <a:rPr lang="en-US">
                <a:latin typeface="Amasis MT Pro Black" panose="02040A04050005020304" pitchFamily="18" charset="0"/>
              </a:rPr>
              <a:t>John 21:23</a:t>
            </a:r>
          </a:p>
        </p:txBody>
      </p:sp>
      <p:sp>
        <p:nvSpPr>
          <p:cNvPr id="3" name="TextBox 2">
            <a:extLst>
              <a:ext uri="{FF2B5EF4-FFF2-40B4-BE49-F238E27FC236}">
                <a16:creationId xmlns:a16="http://schemas.microsoft.com/office/drawing/2014/main" id="{B29839D4-D4F8-49A4-DF21-07223C06261F}"/>
              </a:ext>
            </a:extLst>
          </p:cNvPr>
          <p:cNvSpPr txBox="1"/>
          <p:nvPr/>
        </p:nvSpPr>
        <p:spPr>
          <a:xfrm>
            <a:off x="7146638" y="2367171"/>
            <a:ext cx="4501661" cy="2123658"/>
          </a:xfrm>
          <a:prstGeom prst="rect">
            <a:avLst/>
          </a:prstGeom>
          <a:noFill/>
        </p:spPr>
        <p:txBody>
          <a:bodyPr wrap="square" rtlCol="0">
            <a:spAutoFit/>
          </a:bodyPr>
          <a:lstStyle/>
          <a:p>
            <a:r>
              <a:rPr lang="en-US" sz="2200">
                <a:solidFill>
                  <a:schemeClr val="bg1"/>
                </a:solidFill>
                <a:latin typeface="Amasis MT Pro Black" panose="02040A04050005020304" pitchFamily="18" charset="0"/>
              </a:rPr>
              <a:t>This verse is included to correct a misunderstanding among believers that the Apostle John would remain alive until Christ returns in glory. (Ignatius Study Bible)</a:t>
            </a:r>
          </a:p>
        </p:txBody>
      </p:sp>
      <p:pic>
        <p:nvPicPr>
          <p:cNvPr id="17" name="Audio 16">
            <a:hlinkClick r:id="" action="ppaction://media"/>
            <a:extLst>
              <a:ext uri="{FF2B5EF4-FFF2-40B4-BE49-F238E27FC236}">
                <a16:creationId xmlns:a16="http://schemas.microsoft.com/office/drawing/2014/main" id="{8E7C519A-778A-78C4-5AAC-840322648D2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25070128"/>
      </p:ext>
    </p:extLst>
  </p:cSld>
  <p:clrMapOvr>
    <a:masterClrMapping/>
  </p:clrMapOvr>
  <mc:AlternateContent xmlns:mc="http://schemas.openxmlformats.org/markup-compatibility/2006" xmlns:p14="http://schemas.microsoft.com/office/powerpoint/2010/main">
    <mc:Choice Requires="p14">
      <p:transition spd="slow" p14:dur="2000" advTm="29958"/>
    </mc:Choice>
    <mc:Fallback xmlns="">
      <p:transition spd="slow" advTm="2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BFAE9B-8318-67F9-3635-63B1819EF021}"/>
              </a:ext>
            </a:extLst>
          </p:cNvPr>
          <p:cNvSpPr txBox="1"/>
          <p:nvPr/>
        </p:nvSpPr>
        <p:spPr>
          <a:xfrm>
            <a:off x="235974" y="235974"/>
            <a:ext cx="5860026" cy="6213987"/>
          </a:xfrm>
          <a:prstGeom prst="rect">
            <a:avLst/>
          </a:prstGeom>
          <a:solidFill>
            <a:schemeClr val="bg1">
              <a:lumMod val="25000"/>
            </a:schemeClr>
          </a:solidFill>
        </p:spPr>
        <p:txBody>
          <a:bodyPr wrap="square" rtlCol="0">
            <a:spAutoFit/>
          </a:bodyPr>
          <a:lstStyle/>
          <a:p>
            <a:endParaRPr lang="en-US"/>
          </a:p>
        </p:txBody>
      </p:sp>
      <p:sp>
        <p:nvSpPr>
          <p:cNvPr id="2" name="TextBox 1">
            <a:extLst>
              <a:ext uri="{FF2B5EF4-FFF2-40B4-BE49-F238E27FC236}">
                <a16:creationId xmlns:a16="http://schemas.microsoft.com/office/drawing/2014/main" id="{22BED292-7948-D44C-C8CC-473A9318498A}"/>
              </a:ext>
            </a:extLst>
          </p:cNvPr>
          <p:cNvSpPr txBox="1"/>
          <p:nvPr/>
        </p:nvSpPr>
        <p:spPr>
          <a:xfrm>
            <a:off x="580103" y="1868130"/>
            <a:ext cx="5122607" cy="3785652"/>
          </a:xfrm>
          <a:prstGeom prst="rect">
            <a:avLst/>
          </a:prstGeom>
          <a:noFill/>
        </p:spPr>
        <p:txBody>
          <a:bodyPr wrap="square" rtlCol="0">
            <a:spAutoFit/>
          </a:bodyPr>
          <a:lstStyle/>
          <a:p>
            <a:pPr algn="l"/>
            <a:r>
              <a:rPr lang="en-US" sz="2400">
                <a:solidFill>
                  <a:schemeClr val="bg1"/>
                </a:solidFill>
                <a:latin typeface="Amasis MT Pro Black" panose="02040A04050005020304" pitchFamily="18" charset="0"/>
              </a:rPr>
              <a:t>24 </a:t>
            </a:r>
            <a:r>
              <a:rPr lang="en-US" sz="2400">
                <a:solidFill>
                  <a:schemeClr val="bg2"/>
                </a:solidFill>
                <a:latin typeface="Amasis MT Pro Black" panose="02040A04050005020304" pitchFamily="18" charset="0"/>
              </a:rPr>
              <a:t>It is this disciple who testifies to these things and has written them, and we know that his testimony is true.</a:t>
            </a:r>
            <a:r>
              <a:rPr lang="en-US" sz="2400">
                <a:solidFill>
                  <a:schemeClr val="bg1"/>
                </a:solidFill>
                <a:latin typeface="Amasis MT Pro Black" panose="02040A04050005020304" pitchFamily="18" charset="0"/>
              </a:rPr>
              <a:t> 25 There are also many other things that Jesus did, but if these were to be described individually, I do not think the whole world would contain the books that would be written.</a:t>
            </a:r>
          </a:p>
        </p:txBody>
      </p:sp>
      <p:sp>
        <p:nvSpPr>
          <p:cNvPr id="3" name="Title 7">
            <a:extLst>
              <a:ext uri="{FF2B5EF4-FFF2-40B4-BE49-F238E27FC236}">
                <a16:creationId xmlns:a16="http://schemas.microsoft.com/office/drawing/2014/main" id="{33029DBB-0C98-5BC6-1DA0-0D29B344B45D}"/>
              </a:ext>
            </a:extLst>
          </p:cNvPr>
          <p:cNvSpPr>
            <a:spLocks noGrp="1"/>
          </p:cNvSpPr>
          <p:nvPr>
            <p:ph type="title"/>
          </p:nvPr>
        </p:nvSpPr>
        <p:spPr>
          <a:xfrm>
            <a:off x="580103" y="599768"/>
            <a:ext cx="5122607" cy="904568"/>
          </a:xfrm>
        </p:spPr>
        <p:txBody>
          <a:bodyPr/>
          <a:lstStyle/>
          <a:p>
            <a:r>
              <a:rPr lang="en-US">
                <a:solidFill>
                  <a:schemeClr val="bg1"/>
                </a:solidFill>
                <a:latin typeface="Amasis MT Pro Black" panose="02040A04050005020304" pitchFamily="18" charset="0"/>
              </a:rPr>
              <a:t>John 21:24-25</a:t>
            </a:r>
          </a:p>
        </p:txBody>
      </p:sp>
      <p:sp>
        <p:nvSpPr>
          <p:cNvPr id="5" name="TextBox 4">
            <a:extLst>
              <a:ext uri="{FF2B5EF4-FFF2-40B4-BE49-F238E27FC236}">
                <a16:creationId xmlns:a16="http://schemas.microsoft.com/office/drawing/2014/main" id="{6F0BA529-3398-26F7-A9BC-1C5FE7AC6C5F}"/>
              </a:ext>
            </a:extLst>
          </p:cNvPr>
          <p:cNvSpPr txBox="1"/>
          <p:nvPr/>
        </p:nvSpPr>
        <p:spPr>
          <a:xfrm>
            <a:off x="6224954" y="273229"/>
            <a:ext cx="5730693" cy="2123658"/>
          </a:xfrm>
          <a:prstGeom prst="rect">
            <a:avLst/>
          </a:prstGeom>
          <a:noFill/>
        </p:spPr>
        <p:txBody>
          <a:bodyPr wrap="square">
            <a:spAutoFit/>
          </a:bodyPr>
          <a:lstStyle/>
          <a:p>
            <a:r>
              <a:rPr lang="en-US" sz="2200">
                <a:latin typeface="Amasis MT Pro Black" panose="02040A04050005020304" pitchFamily="18" charset="0"/>
              </a:rPr>
              <a:t>20 Peter turned and saw the disciple following whom Jesus loved, the one who had also reclined upon his chest during the supper and had said, “Master, who is the one who will betray you?”  JN 21:20</a:t>
            </a:r>
          </a:p>
        </p:txBody>
      </p:sp>
      <p:sp>
        <p:nvSpPr>
          <p:cNvPr id="8" name="TextBox 7">
            <a:extLst>
              <a:ext uri="{FF2B5EF4-FFF2-40B4-BE49-F238E27FC236}">
                <a16:creationId xmlns:a16="http://schemas.microsoft.com/office/drawing/2014/main" id="{B946774A-9AE4-4924-93F9-8847F5AAF822}"/>
              </a:ext>
            </a:extLst>
          </p:cNvPr>
          <p:cNvSpPr txBox="1"/>
          <p:nvPr/>
        </p:nvSpPr>
        <p:spPr>
          <a:xfrm>
            <a:off x="6224953" y="2396887"/>
            <a:ext cx="5730693" cy="1446550"/>
          </a:xfrm>
          <a:prstGeom prst="rect">
            <a:avLst/>
          </a:prstGeom>
          <a:noFill/>
        </p:spPr>
        <p:txBody>
          <a:bodyPr wrap="square">
            <a:spAutoFit/>
          </a:bodyPr>
          <a:lstStyle/>
          <a:p>
            <a:r>
              <a:rPr lang="en-US" sz="2200">
                <a:latin typeface="Amasis MT Pro Black" panose="02040A04050005020304" pitchFamily="18" charset="0"/>
              </a:rPr>
              <a:t>2 Together were Simon Peter, Thomas called Didymus, Nathanael from Cana in Galilee, Zebedee’s sons, and two others of his disciples. JN 21:2</a:t>
            </a:r>
          </a:p>
        </p:txBody>
      </p:sp>
      <p:sp>
        <p:nvSpPr>
          <p:cNvPr id="10" name="TextBox 9">
            <a:extLst>
              <a:ext uri="{FF2B5EF4-FFF2-40B4-BE49-F238E27FC236}">
                <a16:creationId xmlns:a16="http://schemas.microsoft.com/office/drawing/2014/main" id="{9AD0CE5C-A6A3-D74D-848E-FBB5AA551CF5}"/>
              </a:ext>
            </a:extLst>
          </p:cNvPr>
          <p:cNvSpPr txBox="1"/>
          <p:nvPr/>
        </p:nvSpPr>
        <p:spPr>
          <a:xfrm>
            <a:off x="6312874" y="4122558"/>
            <a:ext cx="5554849" cy="2462213"/>
          </a:xfrm>
          <a:prstGeom prst="rect">
            <a:avLst/>
          </a:prstGeom>
          <a:noFill/>
        </p:spPr>
        <p:txBody>
          <a:bodyPr wrap="square">
            <a:spAutoFit/>
          </a:bodyPr>
          <a:lstStyle/>
          <a:p>
            <a:r>
              <a:rPr lang="en-US" sz="2200">
                <a:latin typeface="Amasis MT Pro Black" panose="02040A04050005020304" pitchFamily="18" charset="0"/>
              </a:rPr>
              <a:t>The Gospels were written by men who were among the first to have the faith  and wanted to share it with others. Having known in faith who Jesus is, they could see and make others see the traces of his mystery in all his earthly life. CCC 515a</a:t>
            </a:r>
          </a:p>
        </p:txBody>
      </p:sp>
      <p:pic>
        <p:nvPicPr>
          <p:cNvPr id="22" name="Audio 21">
            <a:hlinkClick r:id="" action="ppaction://media"/>
            <a:extLst>
              <a:ext uri="{FF2B5EF4-FFF2-40B4-BE49-F238E27FC236}">
                <a16:creationId xmlns:a16="http://schemas.microsoft.com/office/drawing/2014/main" id="{C66F45E2-EC42-759F-955B-4FA76CBB9F1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76949800"/>
      </p:ext>
    </p:extLst>
  </p:cSld>
  <p:clrMapOvr>
    <a:masterClrMapping/>
  </p:clrMapOvr>
  <mc:AlternateContent xmlns:mc="http://schemas.openxmlformats.org/markup-compatibility/2006" xmlns:p14="http://schemas.microsoft.com/office/powerpoint/2010/main">
    <mc:Choice Requires="p14">
      <p:transition spd="slow" p14:dur="2000" advTm="86280"/>
    </mc:Choice>
    <mc:Fallback xmlns="">
      <p:transition spd="slow" advTm="8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2"/>
                </p:tgtEl>
              </p:cMediaNode>
            </p:audio>
          </p:childTnLst>
        </p:cTn>
      </p:par>
    </p:tnLst>
    <p:bldLst>
      <p:bldP spid="5"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0F96-5B37-CF09-5006-781A59BE4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ECA2EF-9BAE-B8B8-30F5-FFB390B03AA4}"/>
              </a:ext>
            </a:extLst>
          </p:cNvPr>
          <p:cNvSpPr txBox="1"/>
          <p:nvPr/>
        </p:nvSpPr>
        <p:spPr>
          <a:xfrm>
            <a:off x="4132257" y="204861"/>
            <a:ext cx="3927485" cy="523220"/>
          </a:xfrm>
          <a:prstGeom prst="rect">
            <a:avLst/>
          </a:prstGeom>
          <a:noFill/>
        </p:spPr>
        <p:txBody>
          <a:bodyPr wrap="none" rtlCol="0">
            <a:spAutoFit/>
          </a:bodyPr>
          <a:lstStyle/>
          <a:p>
            <a:r>
              <a:rPr lang="en-US" sz="2800">
                <a:latin typeface="Amasis MT Pro Black" panose="02040A04050005020304" pitchFamily="18" charset="0"/>
              </a:rPr>
              <a:t>Where have we gone</a:t>
            </a:r>
          </a:p>
        </p:txBody>
      </p:sp>
      <p:sp>
        <p:nvSpPr>
          <p:cNvPr id="3" name="TextBox 2">
            <a:extLst>
              <a:ext uri="{FF2B5EF4-FFF2-40B4-BE49-F238E27FC236}">
                <a16:creationId xmlns:a16="http://schemas.microsoft.com/office/drawing/2014/main" id="{B758B22E-399B-BBD7-95FF-EAE564104D6B}"/>
              </a:ext>
            </a:extLst>
          </p:cNvPr>
          <p:cNvSpPr txBox="1"/>
          <p:nvPr/>
        </p:nvSpPr>
        <p:spPr>
          <a:xfrm>
            <a:off x="702505" y="380707"/>
            <a:ext cx="3658479" cy="6494085"/>
          </a:xfrm>
          <a:prstGeom prst="rect">
            <a:avLst/>
          </a:prstGeom>
          <a:noFill/>
        </p:spPr>
        <p:txBody>
          <a:bodyPr wrap="square" rtlCol="0">
            <a:spAutoFit/>
          </a:bodyPr>
          <a:lstStyle/>
          <a:p>
            <a:r>
              <a:rPr lang="en-US" sz="3200">
                <a:latin typeface="Amasis MT Pro Black" panose="02040A04050005020304" pitchFamily="18" charset="0"/>
              </a:rPr>
              <a:t>   James</a:t>
            </a:r>
          </a:p>
          <a:p>
            <a:endParaRPr lang="en-US" sz="2400">
              <a:latin typeface="Amasis MT Pro Black" panose="02040A04050005020304" pitchFamily="18" charset="0"/>
            </a:endParaRPr>
          </a:p>
          <a:p>
            <a:r>
              <a:rPr lang="en-US" sz="2400">
                <a:latin typeface="Amasis MT Pro Black" panose="02040A04050005020304" pitchFamily="18" charset="0"/>
              </a:rPr>
              <a:t>Time of persecution</a:t>
            </a:r>
          </a:p>
          <a:p>
            <a:endParaRPr lang="en-US" sz="2400">
              <a:latin typeface="Amasis MT Pro Black" panose="02040A04050005020304" pitchFamily="18" charset="0"/>
            </a:endParaRPr>
          </a:p>
          <a:p>
            <a:r>
              <a:rPr lang="en-US" sz="2400">
                <a:latin typeface="Amasis MT Pro Black" panose="02040A04050005020304" pitchFamily="18" charset="0"/>
              </a:rPr>
              <a:t>Message:</a:t>
            </a:r>
          </a:p>
          <a:p>
            <a:endParaRPr lang="en-US" sz="2400">
              <a:latin typeface="Amasis MT Pro Black" panose="02040A04050005020304" pitchFamily="18" charset="0"/>
            </a:endParaRPr>
          </a:p>
          <a:p>
            <a:r>
              <a:rPr lang="en-US" sz="2400">
                <a:latin typeface="Amasis MT Pro Black" panose="02040A04050005020304" pitchFamily="18" charset="0"/>
              </a:rPr>
              <a:t>Encourages believers to embrace trials with joy, knowing that steadfastness in the face of difficulty </a:t>
            </a:r>
          </a:p>
          <a:p>
            <a:r>
              <a:rPr lang="en-US" sz="2400">
                <a:latin typeface="Amasis MT Pro Black" panose="02040A04050005020304" pitchFamily="18" charset="0"/>
              </a:rPr>
              <a:t>leads to growth and a complete faith.</a:t>
            </a:r>
          </a:p>
          <a:p>
            <a:r>
              <a:rPr lang="en-US" sz="2400">
                <a:latin typeface="Amasis MT Pro Black" panose="02040A04050005020304" pitchFamily="18" charset="0"/>
              </a:rPr>
              <a:t>Warns of the destructive nature of temptation</a:t>
            </a:r>
          </a:p>
          <a:p>
            <a:endParaRPr lang="en-US" sz="2400">
              <a:latin typeface="Amasis MT Pro Black" panose="02040A04050005020304" pitchFamily="18" charset="0"/>
            </a:endParaRPr>
          </a:p>
        </p:txBody>
      </p:sp>
      <p:sp>
        <p:nvSpPr>
          <p:cNvPr id="4" name="TextBox 3">
            <a:extLst>
              <a:ext uri="{FF2B5EF4-FFF2-40B4-BE49-F238E27FC236}">
                <a16:creationId xmlns:a16="http://schemas.microsoft.com/office/drawing/2014/main" id="{ABBEA4F8-2D3C-C8A0-CB88-A2606360E010}"/>
              </a:ext>
            </a:extLst>
          </p:cNvPr>
          <p:cNvSpPr txBox="1"/>
          <p:nvPr/>
        </p:nvSpPr>
        <p:spPr>
          <a:xfrm>
            <a:off x="7790736" y="339383"/>
            <a:ext cx="4049572" cy="5724644"/>
          </a:xfrm>
          <a:prstGeom prst="rect">
            <a:avLst/>
          </a:prstGeom>
          <a:noFill/>
        </p:spPr>
        <p:txBody>
          <a:bodyPr wrap="square" rtlCol="0">
            <a:spAutoFit/>
          </a:bodyPr>
          <a:lstStyle/>
          <a:p>
            <a:r>
              <a:rPr lang="en-US" sz="2400">
                <a:latin typeface="Amasis MT Pro Black" panose="02040A04050005020304" pitchFamily="18" charset="0"/>
              </a:rPr>
              <a:t>                </a:t>
            </a:r>
            <a:r>
              <a:rPr lang="en-US" sz="3200">
                <a:latin typeface="Amasis MT Pro Black" panose="02040A04050005020304" pitchFamily="18" charset="0"/>
              </a:rPr>
              <a:t>JOHN</a:t>
            </a:r>
          </a:p>
          <a:p>
            <a:endParaRPr lang="en-US" sz="2400">
              <a:latin typeface="Amasis MT Pro Black" panose="02040A04050005020304" pitchFamily="18" charset="0"/>
            </a:endParaRPr>
          </a:p>
          <a:p>
            <a:r>
              <a:rPr lang="en-US" sz="2400">
                <a:latin typeface="Amasis MT Pro Black" panose="02040A04050005020304" pitchFamily="18" charset="0"/>
              </a:rPr>
              <a:t>Time of persecution</a:t>
            </a:r>
          </a:p>
          <a:p>
            <a:endParaRPr lang="en-US" sz="2400">
              <a:latin typeface="Amasis MT Pro Black" panose="02040A04050005020304" pitchFamily="18" charset="0"/>
            </a:endParaRPr>
          </a:p>
          <a:p>
            <a:r>
              <a:rPr lang="en-US" sz="2400">
                <a:latin typeface="Amasis MT Pro Black" panose="02040A04050005020304" pitchFamily="18" charset="0"/>
              </a:rPr>
              <a:t>MESSAGE: </a:t>
            </a:r>
          </a:p>
          <a:p>
            <a:endParaRPr lang="en-US" sz="2400">
              <a:latin typeface="Amasis MT Pro Black" panose="02040A04050005020304" pitchFamily="18" charset="0"/>
            </a:endParaRPr>
          </a:p>
          <a:p>
            <a:r>
              <a:rPr lang="en-US" sz="2400">
                <a:latin typeface="Amasis MT Pro Black" panose="02040A04050005020304" pitchFamily="18" charset="0"/>
              </a:rPr>
              <a:t>31 But these are written that you may [come to] believe that Jesus is the Messiah, the Son of God, and that through this belief you may have life in his name.</a:t>
            </a:r>
          </a:p>
          <a:p>
            <a:r>
              <a:rPr lang="en-US" sz="2400">
                <a:latin typeface="Amasis MT Pro Black" panose="02040A04050005020304" pitchFamily="18" charset="0"/>
              </a:rPr>
              <a:t>JN 20:31</a:t>
            </a:r>
          </a:p>
          <a:p>
            <a:endParaRPr lang="en-US" sz="2200">
              <a:latin typeface="Amasis MT Pro Black" panose="02040A04050005020304" pitchFamily="18" charset="0"/>
            </a:endParaRPr>
          </a:p>
        </p:txBody>
      </p:sp>
      <p:pic>
        <p:nvPicPr>
          <p:cNvPr id="5" name="Picture 4">
            <a:extLst>
              <a:ext uri="{FF2B5EF4-FFF2-40B4-BE49-F238E27FC236}">
                <a16:creationId xmlns:a16="http://schemas.microsoft.com/office/drawing/2014/main" id="{4C8DE57F-F62A-5CEA-970B-B2FE2C3CD5D8}"/>
              </a:ext>
            </a:extLst>
          </p:cNvPr>
          <p:cNvPicPr>
            <a:picLocks noChangeAspect="1"/>
          </p:cNvPicPr>
          <p:nvPr/>
        </p:nvPicPr>
        <p:blipFill>
          <a:blip r:embed="rId6"/>
          <a:stretch>
            <a:fillRect/>
          </a:stretch>
        </p:blipFill>
        <p:spPr>
          <a:xfrm>
            <a:off x="5123297" y="1106205"/>
            <a:ext cx="1676400" cy="2095500"/>
          </a:xfrm>
          <a:prstGeom prst="rect">
            <a:avLst/>
          </a:prstGeom>
        </p:spPr>
      </p:pic>
      <p:pic>
        <p:nvPicPr>
          <p:cNvPr id="6" name="Picture 5">
            <a:extLst>
              <a:ext uri="{FF2B5EF4-FFF2-40B4-BE49-F238E27FC236}">
                <a16:creationId xmlns:a16="http://schemas.microsoft.com/office/drawing/2014/main" id="{B8B479D9-3BCB-8D83-7026-6A63699EA851}"/>
              </a:ext>
            </a:extLst>
          </p:cNvPr>
          <p:cNvPicPr>
            <a:picLocks noChangeAspect="1"/>
          </p:cNvPicPr>
          <p:nvPr/>
        </p:nvPicPr>
        <p:blipFill>
          <a:blip r:embed="rId7"/>
          <a:stretch>
            <a:fillRect/>
          </a:stretch>
        </p:blipFill>
        <p:spPr>
          <a:xfrm>
            <a:off x="5004976" y="3741127"/>
            <a:ext cx="2095500" cy="2095500"/>
          </a:xfrm>
          <a:prstGeom prst="rect">
            <a:avLst/>
          </a:prstGeom>
        </p:spPr>
      </p:pic>
      <p:pic>
        <p:nvPicPr>
          <p:cNvPr id="19" name="Audio 18">
            <a:hlinkClick r:id="" action="ppaction://media"/>
            <a:extLst>
              <a:ext uri="{FF2B5EF4-FFF2-40B4-BE49-F238E27FC236}">
                <a16:creationId xmlns:a16="http://schemas.microsoft.com/office/drawing/2014/main" id="{9B59C685-FC65-0F44-18A8-086D342917B2}"/>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92374687"/>
      </p:ext>
    </p:extLst>
  </p:cSld>
  <p:clrMapOvr>
    <a:masterClrMapping/>
  </p:clrMapOvr>
  <mc:AlternateContent xmlns:mc="http://schemas.openxmlformats.org/markup-compatibility/2006" xmlns:p14="http://schemas.microsoft.com/office/powerpoint/2010/main">
    <mc:Choice Requires="p14">
      <p:transition spd="slow" p14:dur="2000" advTm="60369"/>
    </mc:Choice>
    <mc:Fallback xmlns="">
      <p:transition spd="slow" advTm="6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500"/>
                                        <p:tgtEl>
                                          <p:spTgt spid="4">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fade">
                                      <p:cBhvr>
                                        <p:cTn id="5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A660-0165-593B-F864-B214DB25A0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FD3E82-31B3-C59F-5D69-2753BB85741E}"/>
              </a:ext>
            </a:extLst>
          </p:cNvPr>
          <p:cNvSpPr>
            <a:spLocks noGrp="1"/>
          </p:cNvSpPr>
          <p:nvPr>
            <p:ph type="ctrTitle"/>
          </p:nvPr>
        </p:nvSpPr>
        <p:spPr>
          <a:xfrm>
            <a:off x="93407" y="117987"/>
            <a:ext cx="11917972" cy="6531169"/>
          </a:xfrm>
        </p:spPr>
        <p:txBody>
          <a:bodyPr>
            <a:normAutofit fontScale="90000"/>
          </a:bodyPr>
          <a:lstStyle/>
          <a:p>
            <a:pPr algn="ctr">
              <a:lnSpc>
                <a:spcPct val="100000"/>
              </a:lnSpc>
            </a:pPr>
            <a:br>
              <a:rPr lang="en-US" sz="800"/>
            </a:br>
            <a:r>
              <a:rPr lang="en-US" sz="2000">
                <a:latin typeface="Amasis MT Pro Black" panose="02040A04050005020304" pitchFamily="18" charset="0"/>
              </a:rPr>
              <a:t>PRAYER</a:t>
            </a:r>
            <a:br>
              <a:rPr lang="en-US" sz="800"/>
            </a:br>
            <a:br>
              <a:rPr lang="en-US" sz="800"/>
            </a:br>
            <a:br>
              <a:rPr lang="en-US" sz="800"/>
            </a:br>
            <a:br>
              <a:rPr lang="en-US" sz="800"/>
            </a:br>
            <a:r>
              <a:rPr lang="en-US" sz="2100">
                <a:latin typeface="Amasis MT Pro Black" panose="02040A04050005020304" pitchFamily="18" charset="0"/>
              </a:rPr>
              <a:t>Gracious and loving Father,We thank You for walking with us through the Gospel of John .</a:t>
            </a:r>
            <a:br>
              <a:rPr lang="en-US" sz="2100">
                <a:latin typeface="Amasis MT Pro Black" panose="02040A04050005020304" pitchFamily="18" charset="0"/>
              </a:rPr>
            </a:br>
            <a:r>
              <a:rPr lang="en-US" sz="2100">
                <a:latin typeface="Amasis MT Pro Black" panose="02040A04050005020304" pitchFamily="18" charset="0"/>
              </a:rPr>
              <a:t> </a:t>
            </a:r>
            <a:br>
              <a:rPr lang="en-US" sz="2100">
                <a:latin typeface="Amasis MT Pro Black" panose="02040A04050005020304" pitchFamily="18" charset="0"/>
              </a:rPr>
            </a:br>
            <a:r>
              <a:rPr lang="en-US" sz="2100">
                <a:latin typeface="Amasis MT Pro Black" panose="02040A04050005020304" pitchFamily="18" charset="0"/>
              </a:rPr>
              <a:t>We praise You for the witness of Your Son—the Word made flesh—and for the "I Am" promises that reveal His divine nature. </a:t>
            </a:r>
            <a:br>
              <a:rPr lang="en-US" sz="2100">
                <a:latin typeface="Amasis MT Pro Black" panose="02040A04050005020304" pitchFamily="18" charset="0"/>
              </a:rPr>
            </a:br>
            <a:r>
              <a:rPr lang="en-US" sz="2100">
                <a:latin typeface="Amasis MT Pro Black" panose="02040A04050005020304" pitchFamily="18" charset="0"/>
              </a:rPr>
              <a:t>Thank You for every insight and every moment Your Spirit has been our Teacher during this season of study.</a:t>
            </a:r>
            <a:br>
              <a:rPr lang="en-US" sz="2100">
                <a:latin typeface="Amasis MT Pro Black" panose="02040A04050005020304" pitchFamily="18" charset="0"/>
              </a:rPr>
            </a:br>
            <a:br>
              <a:rPr lang="en-US" sz="2100">
                <a:latin typeface="Amasis MT Pro Black" panose="02040A04050005020304" pitchFamily="18" charset="0"/>
              </a:rPr>
            </a:br>
            <a:r>
              <a:rPr lang="en-US" sz="2100">
                <a:latin typeface="Amasis MT Pro Black" panose="02040A04050005020304" pitchFamily="18" charset="0"/>
              </a:rPr>
              <a:t>As we close this chapter, we ask that Your Word would not remain only in our minds, but be planted deeply in our hearts. When doubts arise, anchor us in Your truth; when we are weary, remind us that You are our source of Living Water. Help us to trust in the One who is the Way, the Truth, and the Life.</a:t>
            </a:r>
            <a:br>
              <a:rPr lang="en-US" sz="2100">
                <a:latin typeface="Amasis MT Pro Black" panose="02040A04050005020304" pitchFamily="18" charset="0"/>
              </a:rPr>
            </a:br>
            <a:br>
              <a:rPr lang="en-US" sz="2100">
                <a:latin typeface="Amasis MT Pro Black" panose="02040A04050005020304" pitchFamily="18" charset="0"/>
              </a:rPr>
            </a:br>
            <a:r>
              <a:rPr lang="en-US" sz="2100">
                <a:latin typeface="Amasis MT Pro Black" panose="02040A04050005020304" pitchFamily="18" charset="0"/>
              </a:rPr>
              <a:t>Deepen our faith and help us to abide in Christ each day. Shape us into people who reflect His light in a world that longs for hope, bearing fruit that brings You glory. May our belief grow stronger and our love become more like His.</a:t>
            </a:r>
            <a:br>
              <a:rPr lang="en-US" sz="2100">
                <a:latin typeface="Amasis MT Pro Black" panose="02040A04050005020304" pitchFamily="18" charset="0"/>
              </a:rPr>
            </a:br>
            <a:br>
              <a:rPr lang="en-US" sz="2100">
                <a:latin typeface="Amasis MT Pro Black" panose="02040A04050005020304" pitchFamily="18" charset="0"/>
              </a:rPr>
            </a:br>
            <a:r>
              <a:rPr lang="en-US" sz="2100">
                <a:latin typeface="Amasis MT Pro Black" panose="02040A04050005020304" pitchFamily="18" charset="0"/>
              </a:rPr>
              <a:t>In the name of Jesus Christ our Lord,</a:t>
            </a:r>
            <a:br>
              <a:rPr lang="en-US" sz="2100">
                <a:latin typeface="Amasis MT Pro Black" panose="02040A04050005020304" pitchFamily="18" charset="0"/>
              </a:rPr>
            </a:br>
            <a:br>
              <a:rPr lang="en-US" sz="2100">
                <a:latin typeface="Amasis MT Pro Black" panose="02040A04050005020304" pitchFamily="18" charset="0"/>
              </a:rPr>
            </a:br>
            <a:r>
              <a:rPr lang="en-US" sz="2100">
                <a:latin typeface="Amasis MT Pro Black" panose="02040A04050005020304" pitchFamily="18" charset="0"/>
              </a:rPr>
              <a:t>Amen.</a:t>
            </a:r>
          </a:p>
        </p:txBody>
      </p:sp>
      <p:pic>
        <p:nvPicPr>
          <p:cNvPr id="9" name="Audio 8">
            <a:hlinkClick r:id="" action="ppaction://media"/>
            <a:extLst>
              <a:ext uri="{FF2B5EF4-FFF2-40B4-BE49-F238E27FC236}">
                <a16:creationId xmlns:a16="http://schemas.microsoft.com/office/drawing/2014/main" id="{573F4992-7DD4-66D8-B97D-CA5AD41B79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0116587"/>
      </p:ext>
    </p:extLst>
  </p:cSld>
  <p:clrMapOvr>
    <a:masterClrMapping/>
  </p:clrMapOvr>
  <mc:AlternateContent xmlns:mc="http://schemas.openxmlformats.org/markup-compatibility/2006" xmlns:p14="http://schemas.microsoft.com/office/powerpoint/2010/main">
    <mc:Choice Requires="p14">
      <p:transition spd="slow" p14:dur="2000" advTm="75589"/>
    </mc:Choice>
    <mc:Fallback xmlns="">
      <p:transition spd="slow" advTm="7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E5E26-FF4E-FBE8-4BD1-A6DD490C9B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DC027C-3D35-B140-661F-5ACB82B56C60}"/>
              </a:ext>
            </a:extLst>
          </p:cNvPr>
          <p:cNvSpPr txBox="1"/>
          <p:nvPr/>
        </p:nvSpPr>
        <p:spPr>
          <a:xfrm>
            <a:off x="4601496" y="599768"/>
            <a:ext cx="1686680" cy="707886"/>
          </a:xfrm>
          <a:prstGeom prst="rect">
            <a:avLst/>
          </a:prstGeom>
          <a:noFill/>
        </p:spPr>
        <p:txBody>
          <a:bodyPr wrap="none" rtlCol="0">
            <a:spAutoFit/>
          </a:bodyPr>
          <a:lstStyle/>
          <a:p>
            <a:r>
              <a:rPr lang="en-US" sz="4000">
                <a:latin typeface="Amasis MT Pro Black" panose="02040A04050005020304" pitchFamily="18" charset="0"/>
              </a:rPr>
              <a:t>JOHN</a:t>
            </a:r>
          </a:p>
        </p:txBody>
      </p:sp>
      <p:sp>
        <p:nvSpPr>
          <p:cNvPr id="6" name="TextBox 5">
            <a:extLst>
              <a:ext uri="{FF2B5EF4-FFF2-40B4-BE49-F238E27FC236}">
                <a16:creationId xmlns:a16="http://schemas.microsoft.com/office/drawing/2014/main" id="{F0E3176D-36DC-3241-F3EB-4FEC17DC6E8D}"/>
              </a:ext>
            </a:extLst>
          </p:cNvPr>
          <p:cNvSpPr txBox="1"/>
          <p:nvPr/>
        </p:nvSpPr>
        <p:spPr>
          <a:xfrm>
            <a:off x="242457" y="1614220"/>
            <a:ext cx="5957376" cy="4154984"/>
          </a:xfrm>
          <a:prstGeom prst="rect">
            <a:avLst/>
          </a:prstGeom>
          <a:noFill/>
        </p:spPr>
        <p:txBody>
          <a:bodyPr wrap="square" rtlCol="0">
            <a:spAutoFit/>
          </a:bodyPr>
          <a:lstStyle/>
          <a:p>
            <a:r>
              <a:rPr lang="en-US" sz="2400">
                <a:latin typeface="Amasis MT Pro Black" panose="02040A04050005020304" pitchFamily="18" charset="0"/>
              </a:rPr>
              <a:t>In the beginning was the Word,</a:t>
            </a:r>
            <a:br>
              <a:rPr lang="en-US" sz="2400">
                <a:latin typeface="Amasis MT Pro Black" panose="02040A04050005020304" pitchFamily="18" charset="0"/>
              </a:rPr>
            </a:br>
            <a:r>
              <a:rPr lang="en-US" sz="2400">
                <a:latin typeface="Amasis MT Pro Black" panose="02040A04050005020304" pitchFamily="18" charset="0"/>
              </a:rPr>
              <a:t>    and the Word was with God,</a:t>
            </a:r>
            <a:br>
              <a:rPr lang="en-US" sz="2400">
                <a:latin typeface="Amasis MT Pro Black" panose="02040A04050005020304" pitchFamily="18" charset="0"/>
              </a:rPr>
            </a:br>
            <a:r>
              <a:rPr lang="en-US" sz="2400">
                <a:latin typeface="Amasis MT Pro Black" panose="02040A04050005020304" pitchFamily="18" charset="0"/>
              </a:rPr>
              <a:t>    and the Word was God. JN 1:1</a:t>
            </a:r>
          </a:p>
          <a:p>
            <a:endParaRPr lang="en-US" sz="2400">
              <a:latin typeface="Amasis MT Pro Black" panose="02040A04050005020304" pitchFamily="18" charset="0"/>
            </a:endParaRPr>
          </a:p>
          <a:p>
            <a:r>
              <a:rPr lang="en-US" sz="2400">
                <a:latin typeface="Amasis MT Pro Black" panose="02040A04050005020304" pitchFamily="18" charset="0"/>
              </a:rPr>
              <a:t>Fulfillment of Old Testament Prophecy</a:t>
            </a:r>
          </a:p>
          <a:p>
            <a:endParaRPr lang="en-US" sz="2400">
              <a:latin typeface="Amasis MT Pro Black" panose="02040A04050005020304" pitchFamily="18" charset="0"/>
            </a:endParaRPr>
          </a:p>
          <a:p>
            <a:r>
              <a:rPr lang="en-US" sz="2400">
                <a:latin typeface="Amasis MT Pro Black" panose="02040A04050005020304" pitchFamily="18" charset="0"/>
              </a:rPr>
              <a:t>7 Signs</a:t>
            </a:r>
          </a:p>
          <a:p>
            <a:endParaRPr lang="en-US" sz="2400">
              <a:latin typeface="Amasis MT Pro Black" panose="02040A04050005020304" pitchFamily="18" charset="0"/>
            </a:endParaRPr>
          </a:p>
          <a:p>
            <a:r>
              <a:rPr lang="en-US" sz="2400">
                <a:latin typeface="Amasis MT Pro Black" panose="02040A04050005020304" pitchFamily="18" charset="0"/>
              </a:rPr>
              <a:t>7 I AM statements</a:t>
            </a:r>
          </a:p>
          <a:p>
            <a:endParaRPr lang="en-US" sz="2400">
              <a:latin typeface="Amasis MT Pro Black" panose="02040A04050005020304" pitchFamily="18" charset="0"/>
            </a:endParaRPr>
          </a:p>
        </p:txBody>
      </p:sp>
      <p:pic>
        <p:nvPicPr>
          <p:cNvPr id="7" name="Picture 6">
            <a:extLst>
              <a:ext uri="{FF2B5EF4-FFF2-40B4-BE49-F238E27FC236}">
                <a16:creationId xmlns:a16="http://schemas.microsoft.com/office/drawing/2014/main" id="{C888353E-6892-0504-EEF4-3C5403ECD390}"/>
              </a:ext>
            </a:extLst>
          </p:cNvPr>
          <p:cNvPicPr>
            <a:picLocks noChangeAspect="1"/>
          </p:cNvPicPr>
          <p:nvPr/>
        </p:nvPicPr>
        <p:blipFill>
          <a:blip r:embed="rId6"/>
          <a:stretch>
            <a:fillRect/>
          </a:stretch>
        </p:blipFill>
        <p:spPr>
          <a:xfrm>
            <a:off x="6288176" y="2310911"/>
            <a:ext cx="5353310" cy="4019550"/>
          </a:xfrm>
          <a:prstGeom prst="rect">
            <a:avLst/>
          </a:prstGeom>
        </p:spPr>
      </p:pic>
      <p:pic>
        <p:nvPicPr>
          <p:cNvPr id="17" name="Audio 16">
            <a:hlinkClick r:id="" action="ppaction://media"/>
            <a:extLst>
              <a:ext uri="{FF2B5EF4-FFF2-40B4-BE49-F238E27FC236}">
                <a16:creationId xmlns:a16="http://schemas.microsoft.com/office/drawing/2014/main" id="{7AA15E43-AFD5-AE86-7C7E-9989D3F64BD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50544392"/>
      </p:ext>
    </p:extLst>
  </p:cSld>
  <p:clrMapOvr>
    <a:masterClrMapping/>
  </p:clrMapOvr>
  <mc:AlternateContent xmlns:mc="http://schemas.openxmlformats.org/markup-compatibility/2006" xmlns:p14="http://schemas.microsoft.com/office/powerpoint/2010/main">
    <mc:Choice Requires="p14">
      <p:transition spd="slow" p14:dur="2000" advTm="59582"/>
    </mc:Choice>
    <mc:Fallback xmlns="">
      <p:transition spd="slow" advTm="5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CD84-D3F8-4AE8-EED5-CB709B759B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556EB1-0A21-16E7-2D1D-E7A80808F7C5}"/>
              </a:ext>
            </a:extLst>
          </p:cNvPr>
          <p:cNvSpPr txBox="1"/>
          <p:nvPr/>
        </p:nvSpPr>
        <p:spPr>
          <a:xfrm>
            <a:off x="4326194" y="373626"/>
            <a:ext cx="2222083" cy="646331"/>
          </a:xfrm>
          <a:prstGeom prst="rect">
            <a:avLst/>
          </a:prstGeom>
          <a:noFill/>
        </p:spPr>
        <p:txBody>
          <a:bodyPr wrap="none" rtlCol="0">
            <a:spAutoFit/>
          </a:bodyPr>
          <a:lstStyle/>
          <a:p>
            <a:r>
              <a:rPr lang="en-US" sz="3600">
                <a:latin typeface="Amasis MT Pro Black" panose="02040A04050005020304" pitchFamily="18" charset="0"/>
              </a:rPr>
              <a:t>JOHN 20</a:t>
            </a:r>
          </a:p>
        </p:txBody>
      </p:sp>
      <p:sp>
        <p:nvSpPr>
          <p:cNvPr id="3" name="TextBox 2">
            <a:extLst>
              <a:ext uri="{FF2B5EF4-FFF2-40B4-BE49-F238E27FC236}">
                <a16:creationId xmlns:a16="http://schemas.microsoft.com/office/drawing/2014/main" id="{9E0E20C6-A832-2C8F-1577-31543431CFB5}"/>
              </a:ext>
            </a:extLst>
          </p:cNvPr>
          <p:cNvSpPr txBox="1"/>
          <p:nvPr/>
        </p:nvSpPr>
        <p:spPr>
          <a:xfrm>
            <a:off x="285135" y="1956619"/>
            <a:ext cx="4041059" cy="2308324"/>
          </a:xfrm>
          <a:prstGeom prst="rect">
            <a:avLst/>
          </a:prstGeom>
          <a:noFill/>
        </p:spPr>
        <p:txBody>
          <a:bodyPr wrap="square" rtlCol="0">
            <a:spAutoFit/>
          </a:bodyPr>
          <a:lstStyle/>
          <a:p>
            <a:r>
              <a:rPr lang="en-US" sz="2400">
                <a:latin typeface="Amasis MT Pro Black" panose="02040A04050005020304" pitchFamily="18" charset="0"/>
              </a:rPr>
              <a:t>Set the scene</a:t>
            </a:r>
          </a:p>
          <a:p>
            <a:endParaRPr lang="en-US" sz="2400">
              <a:latin typeface="Amasis MT Pro Black" panose="02040A04050005020304" pitchFamily="18" charset="0"/>
            </a:endParaRPr>
          </a:p>
          <a:p>
            <a:r>
              <a:rPr lang="en-US" sz="2400">
                <a:latin typeface="Amasis MT Pro Black" panose="02040A04050005020304" pitchFamily="18" charset="0"/>
              </a:rPr>
              <a:t>Series of individual stories</a:t>
            </a:r>
          </a:p>
          <a:p>
            <a:endParaRPr lang="en-US" sz="2400">
              <a:latin typeface="Amasis MT Pro Black" panose="02040A04050005020304" pitchFamily="18" charset="0"/>
            </a:endParaRPr>
          </a:p>
          <a:p>
            <a:r>
              <a:rPr lang="en-US" sz="2400">
                <a:latin typeface="Amasis MT Pro Black" panose="02040A04050005020304" pitchFamily="18" charset="0"/>
              </a:rPr>
              <a:t>Purpose for this book</a:t>
            </a:r>
          </a:p>
        </p:txBody>
      </p:sp>
      <p:sp>
        <p:nvSpPr>
          <p:cNvPr id="4" name="TextBox 3">
            <a:extLst>
              <a:ext uri="{FF2B5EF4-FFF2-40B4-BE49-F238E27FC236}">
                <a16:creationId xmlns:a16="http://schemas.microsoft.com/office/drawing/2014/main" id="{F311DFD9-0B35-5ED7-554F-051198416BE6}"/>
              </a:ext>
            </a:extLst>
          </p:cNvPr>
          <p:cNvSpPr txBox="1"/>
          <p:nvPr/>
        </p:nvSpPr>
        <p:spPr>
          <a:xfrm>
            <a:off x="6282813" y="1956619"/>
            <a:ext cx="4257368" cy="2308324"/>
          </a:xfrm>
          <a:prstGeom prst="rect">
            <a:avLst/>
          </a:prstGeom>
          <a:noFill/>
          <a:ln w="28575">
            <a:solidFill>
              <a:srgbClr val="92D050"/>
            </a:solidFill>
          </a:ln>
        </p:spPr>
        <p:txBody>
          <a:bodyPr wrap="square" rtlCol="0">
            <a:spAutoFit/>
          </a:bodyPr>
          <a:lstStyle/>
          <a:p>
            <a:r>
              <a:rPr lang="en-US" sz="2400">
                <a:latin typeface="Amasis MT Pro Black" panose="02040A04050005020304" pitchFamily="18" charset="0"/>
              </a:rPr>
              <a:t>Who?</a:t>
            </a:r>
          </a:p>
          <a:p>
            <a:endParaRPr lang="en-US" sz="2400">
              <a:latin typeface="Amasis MT Pro Black" panose="02040A04050005020304" pitchFamily="18" charset="0"/>
            </a:endParaRPr>
          </a:p>
          <a:p>
            <a:r>
              <a:rPr lang="en-US" sz="2400">
                <a:latin typeface="Amasis MT Pro Black" panose="02040A04050005020304" pitchFamily="18" charset="0"/>
              </a:rPr>
              <a:t>What type of interaction do they have with Jesus?</a:t>
            </a:r>
          </a:p>
          <a:p>
            <a:endParaRPr lang="en-US" sz="2400">
              <a:latin typeface="Amasis MT Pro Black" panose="02040A04050005020304" pitchFamily="18" charset="0"/>
            </a:endParaRPr>
          </a:p>
          <a:p>
            <a:r>
              <a:rPr lang="en-US" sz="2400">
                <a:latin typeface="Amasis MT Pro Black" panose="02040A04050005020304" pitchFamily="18" charset="0"/>
              </a:rPr>
              <a:t>How do they respond? </a:t>
            </a:r>
          </a:p>
        </p:txBody>
      </p:sp>
      <p:cxnSp>
        <p:nvCxnSpPr>
          <p:cNvPr id="7" name="Straight Arrow Connector 6">
            <a:extLst>
              <a:ext uri="{FF2B5EF4-FFF2-40B4-BE49-F238E27FC236}">
                <a16:creationId xmlns:a16="http://schemas.microsoft.com/office/drawing/2014/main" id="{CF347441-1AC2-7465-4C3B-B36C41F567F5}"/>
              </a:ext>
            </a:extLst>
          </p:cNvPr>
          <p:cNvCxnSpPr>
            <a:cxnSpLocks/>
          </p:cNvCxnSpPr>
          <p:nvPr/>
        </p:nvCxnSpPr>
        <p:spPr>
          <a:xfrm>
            <a:off x="3549445" y="2949677"/>
            <a:ext cx="2546555" cy="16110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2A562F59-D17E-0831-C082-F47571DA8F7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90643152"/>
      </p:ext>
    </p:extLst>
  </p:cSld>
  <p:clrMapOvr>
    <a:masterClrMapping/>
  </p:clrMapOvr>
  <mc:AlternateContent xmlns:mc="http://schemas.openxmlformats.org/markup-compatibility/2006" xmlns:p14="http://schemas.microsoft.com/office/powerpoint/2010/main">
    <mc:Choice Requires="p14">
      <p:transition spd="slow" p14:dur="2000" advTm="47036"/>
    </mc:Choice>
    <mc:Fallback xmlns="">
      <p:transition spd="slow" advTm="4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51179A-AE18-AC6F-A957-560BA5437E1B}"/>
              </a:ext>
            </a:extLst>
          </p:cNvPr>
          <p:cNvSpPr/>
          <p:nvPr/>
        </p:nvSpPr>
        <p:spPr>
          <a:xfrm>
            <a:off x="6996223" y="0"/>
            <a:ext cx="5195777" cy="6858000"/>
          </a:xfrm>
          <a:prstGeom prst="rect">
            <a:avLst/>
          </a:prstGeom>
          <a:solidFill>
            <a:srgbClr val="0080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69397A2-FB79-C474-BF2B-9286A2A2EFCF}"/>
              </a:ext>
            </a:extLst>
          </p:cNvPr>
          <p:cNvSpPr>
            <a:spLocks noGrp="1"/>
          </p:cNvSpPr>
          <p:nvPr>
            <p:ph sz="quarter" idx="13"/>
          </p:nvPr>
        </p:nvSpPr>
        <p:spPr>
          <a:xfrm>
            <a:off x="334934" y="1658521"/>
            <a:ext cx="6303475" cy="4179872"/>
          </a:xfrm>
          <a:ln>
            <a:solidFill>
              <a:schemeClr val="bg1">
                <a:lumMod val="25000"/>
              </a:schemeClr>
            </a:solidFill>
          </a:ln>
        </p:spPr>
        <p:txBody>
          <a:bodyPr>
            <a:normAutofit/>
          </a:bodyPr>
          <a:lstStyle/>
          <a:p>
            <a:r>
              <a:rPr lang="en-US" sz="2200" b="0" i="0" dirty="0">
                <a:solidFill>
                  <a:schemeClr val="tx1">
                    <a:lumMod val="60000"/>
                    <a:lumOff val="40000"/>
                  </a:schemeClr>
                </a:solidFill>
                <a:effectLst/>
                <a:latin typeface="Amasis MT Pro Black" panose="02040A04050005020304" pitchFamily="18" charset="0"/>
              </a:rPr>
              <a:t>On the first day of the week</a:t>
            </a:r>
            <a:r>
              <a:rPr lang="en-US" sz="2200" b="0" i="0" dirty="0">
                <a:effectLst/>
                <a:latin typeface="Amasis MT Pro Black" panose="02040A04050005020304" pitchFamily="18" charset="0"/>
              </a:rPr>
              <a:t>, </a:t>
            </a:r>
            <a:r>
              <a:rPr lang="en-US" sz="2200" b="0" i="0" dirty="0">
                <a:solidFill>
                  <a:schemeClr val="accent5">
                    <a:lumMod val="50000"/>
                  </a:schemeClr>
                </a:solidFill>
                <a:effectLst/>
                <a:latin typeface="Amasis MT Pro Black" panose="02040A04050005020304" pitchFamily="18" charset="0"/>
              </a:rPr>
              <a:t>Mary of </a:t>
            </a:r>
            <a:r>
              <a:rPr lang="en-US" sz="2200" b="0" i="0" dirty="0" err="1">
                <a:solidFill>
                  <a:schemeClr val="accent5">
                    <a:lumMod val="50000"/>
                  </a:schemeClr>
                </a:solidFill>
                <a:effectLst/>
                <a:latin typeface="Amasis MT Pro Black" panose="02040A04050005020304" pitchFamily="18" charset="0"/>
              </a:rPr>
              <a:t>Magdala</a:t>
            </a:r>
            <a:r>
              <a:rPr lang="en-US" sz="2200" b="0" i="0" dirty="0">
                <a:solidFill>
                  <a:schemeClr val="accent5">
                    <a:lumMod val="50000"/>
                  </a:schemeClr>
                </a:solidFill>
                <a:effectLst/>
                <a:latin typeface="Amasis MT Pro Black" panose="02040A04050005020304" pitchFamily="18" charset="0"/>
              </a:rPr>
              <a:t> came to the tomb early in the morning, while it was still </a:t>
            </a:r>
            <a:r>
              <a:rPr lang="en-US" sz="2200" b="0" i="0">
                <a:solidFill>
                  <a:schemeClr val="accent5">
                    <a:lumMod val="50000"/>
                  </a:schemeClr>
                </a:solidFill>
                <a:effectLst/>
                <a:latin typeface="Amasis MT Pro Black" panose="02040A04050005020304" pitchFamily="18" charset="0"/>
              </a:rPr>
              <a:t>dark, </a:t>
            </a:r>
            <a:r>
              <a:rPr lang="en-US" sz="2200" b="0" i="0" dirty="0">
                <a:solidFill>
                  <a:schemeClr val="accent5">
                    <a:lumMod val="50000"/>
                  </a:schemeClr>
                </a:solidFill>
                <a:effectLst/>
                <a:latin typeface="Amasis MT Pro Black" panose="02040A04050005020304" pitchFamily="18" charset="0"/>
              </a:rPr>
              <a:t>and saw the stone removed from the tomb</a:t>
            </a:r>
            <a:r>
              <a:rPr lang="en-US" sz="2200" b="0" i="0" dirty="0">
                <a:effectLst/>
                <a:latin typeface="Amasis MT Pro Black" panose="02040A04050005020304" pitchFamily="18" charset="0"/>
              </a:rPr>
              <a:t>. </a:t>
            </a:r>
            <a:r>
              <a:rPr lang="en-US" sz="2200" b="1" i="0" baseline="30000" dirty="0">
                <a:effectLst/>
                <a:latin typeface="Amasis MT Pro Black" panose="02040A04050005020304" pitchFamily="18" charset="0"/>
              </a:rPr>
              <a:t>2 </a:t>
            </a:r>
            <a:r>
              <a:rPr lang="en-US" sz="2200" b="0" i="0" dirty="0">
                <a:effectLst/>
                <a:latin typeface="Amasis MT Pro Black" panose="02040A04050005020304" pitchFamily="18" charset="0"/>
              </a:rPr>
              <a:t>So </a:t>
            </a:r>
            <a:r>
              <a:rPr lang="en-US" sz="2200" b="0" i="0">
                <a:effectLst/>
                <a:latin typeface="Amasis MT Pro Black" panose="02040A04050005020304" pitchFamily="18" charset="0"/>
              </a:rPr>
              <a:t>she ran</a:t>
            </a:r>
            <a:r>
              <a:rPr lang="en-US" sz="2200" baseline="30000">
                <a:latin typeface="Amasis MT Pro Black" panose="02040A04050005020304" pitchFamily="18" charset="0"/>
              </a:rPr>
              <a:t> </a:t>
            </a:r>
            <a:r>
              <a:rPr lang="en-US" sz="2200" b="0" i="0">
                <a:effectLst/>
                <a:latin typeface="Amasis MT Pro Black" panose="02040A04050005020304" pitchFamily="18" charset="0"/>
              </a:rPr>
              <a:t>and </a:t>
            </a:r>
            <a:r>
              <a:rPr lang="en-US" sz="2200" b="0" i="0" dirty="0">
                <a:effectLst/>
                <a:latin typeface="Amasis MT Pro Black" panose="02040A04050005020304" pitchFamily="18" charset="0"/>
              </a:rPr>
              <a:t>went to Simon Peter and to the other disciple whom Jesus loved, and told them, “They have taken the Lord from the tomb, and </a:t>
            </a:r>
            <a:r>
              <a:rPr lang="en-US" sz="2200" b="0" i="0" dirty="0">
                <a:solidFill>
                  <a:srgbClr val="92D050"/>
                </a:solidFill>
                <a:effectLst/>
                <a:latin typeface="Amasis MT Pro Black" panose="02040A04050005020304" pitchFamily="18" charset="0"/>
              </a:rPr>
              <a:t>we</a:t>
            </a:r>
            <a:r>
              <a:rPr lang="en-US" sz="2200" b="0" i="0" dirty="0">
                <a:effectLst/>
                <a:latin typeface="Amasis MT Pro Black" panose="02040A04050005020304" pitchFamily="18" charset="0"/>
              </a:rPr>
              <a:t> don’t know where they put him.</a:t>
            </a:r>
            <a:endParaRPr lang="en-US" sz="2200" dirty="0">
              <a:latin typeface="Amasis MT Pro Black" panose="02040A04050005020304" pitchFamily="18" charset="0"/>
            </a:endParaRPr>
          </a:p>
        </p:txBody>
      </p:sp>
      <p:sp>
        <p:nvSpPr>
          <p:cNvPr id="2" name="TextBox 1">
            <a:extLst>
              <a:ext uri="{FF2B5EF4-FFF2-40B4-BE49-F238E27FC236}">
                <a16:creationId xmlns:a16="http://schemas.microsoft.com/office/drawing/2014/main" id="{AB4CD636-BD41-FB93-BD36-BA59F84F6D38}"/>
              </a:ext>
            </a:extLst>
          </p:cNvPr>
          <p:cNvSpPr txBox="1"/>
          <p:nvPr/>
        </p:nvSpPr>
        <p:spPr>
          <a:xfrm>
            <a:off x="1150374" y="678426"/>
            <a:ext cx="3111749" cy="646331"/>
          </a:xfrm>
          <a:prstGeom prst="rect">
            <a:avLst/>
          </a:prstGeom>
          <a:noFill/>
        </p:spPr>
        <p:txBody>
          <a:bodyPr wrap="none" rtlCol="0">
            <a:spAutoFit/>
          </a:bodyPr>
          <a:lstStyle/>
          <a:p>
            <a:r>
              <a:rPr lang="en-US" sz="3600">
                <a:latin typeface="Amasis MT Pro Black" panose="02040A04050005020304" pitchFamily="18" charset="0"/>
              </a:rPr>
              <a:t>JOHN 20:1-2</a:t>
            </a:r>
          </a:p>
        </p:txBody>
      </p:sp>
      <p:sp>
        <p:nvSpPr>
          <p:cNvPr id="3" name="TextBox 2">
            <a:extLst>
              <a:ext uri="{FF2B5EF4-FFF2-40B4-BE49-F238E27FC236}">
                <a16:creationId xmlns:a16="http://schemas.microsoft.com/office/drawing/2014/main" id="{2ECE3DB3-8C20-FF2C-CE02-2CD72C8F0F2A}"/>
              </a:ext>
            </a:extLst>
          </p:cNvPr>
          <p:cNvSpPr txBox="1"/>
          <p:nvPr/>
        </p:nvSpPr>
        <p:spPr>
          <a:xfrm>
            <a:off x="7176978" y="678426"/>
            <a:ext cx="4274288" cy="3477875"/>
          </a:xfrm>
          <a:prstGeom prst="rect">
            <a:avLst/>
          </a:prstGeom>
          <a:noFill/>
        </p:spPr>
        <p:txBody>
          <a:bodyPr wrap="square" rtlCol="0">
            <a:spAutoFit/>
          </a:bodyPr>
          <a:lstStyle/>
          <a:p>
            <a:r>
              <a:rPr lang="en-US" sz="2200">
                <a:solidFill>
                  <a:schemeClr val="tx1">
                    <a:lumMod val="20000"/>
                    <a:lumOff val="80000"/>
                  </a:schemeClr>
                </a:solidFill>
                <a:latin typeface="Amasis MT Pro Black" panose="02040A04050005020304" pitchFamily="18" charset="0"/>
              </a:rPr>
              <a:t>Sunday</a:t>
            </a:r>
          </a:p>
          <a:p>
            <a:endParaRPr lang="en-US" sz="2200">
              <a:solidFill>
                <a:schemeClr val="tx1">
                  <a:lumMod val="20000"/>
                  <a:lumOff val="80000"/>
                </a:schemeClr>
              </a:solidFill>
              <a:latin typeface="Amasis MT Pro Black" panose="02040A04050005020304" pitchFamily="18" charset="0"/>
            </a:endParaRPr>
          </a:p>
          <a:p>
            <a:r>
              <a:rPr lang="en-US" sz="2200">
                <a:solidFill>
                  <a:schemeClr val="tx1">
                    <a:lumMod val="20000"/>
                    <a:lumOff val="80000"/>
                  </a:schemeClr>
                </a:solidFill>
                <a:latin typeface="Amasis MT Pro Black" panose="02040A04050005020304" pitchFamily="18" charset="0"/>
              </a:rPr>
              <a:t>The stone is moved away from the tomb</a:t>
            </a:r>
          </a:p>
          <a:p>
            <a:endParaRPr lang="en-US" sz="2200">
              <a:solidFill>
                <a:schemeClr val="tx1">
                  <a:lumMod val="20000"/>
                  <a:lumOff val="80000"/>
                </a:schemeClr>
              </a:solidFill>
              <a:latin typeface="Amasis MT Pro Black" panose="02040A04050005020304" pitchFamily="18" charset="0"/>
            </a:endParaRPr>
          </a:p>
          <a:p>
            <a:r>
              <a:rPr lang="en-US" sz="2200">
                <a:solidFill>
                  <a:schemeClr val="tx1">
                    <a:lumMod val="20000"/>
                    <a:lumOff val="80000"/>
                  </a:schemeClr>
                </a:solidFill>
                <a:latin typeface="Amasis MT Pro Black" panose="02040A04050005020304" pitchFamily="18" charset="0"/>
              </a:rPr>
              <a:t>Mary does not enter </a:t>
            </a:r>
          </a:p>
          <a:p>
            <a:endParaRPr lang="en-US" sz="2200">
              <a:solidFill>
                <a:schemeClr val="tx1">
                  <a:lumMod val="20000"/>
                  <a:lumOff val="80000"/>
                </a:schemeClr>
              </a:solidFill>
              <a:latin typeface="Amasis MT Pro Black" panose="02040A04050005020304" pitchFamily="18" charset="0"/>
            </a:endParaRPr>
          </a:p>
          <a:p>
            <a:r>
              <a:rPr lang="en-US" sz="2200">
                <a:solidFill>
                  <a:schemeClr val="tx1">
                    <a:lumMod val="20000"/>
                    <a:lumOff val="80000"/>
                  </a:schemeClr>
                </a:solidFill>
                <a:latin typeface="Amasis MT Pro Black" panose="02040A04050005020304" pitchFamily="18" charset="0"/>
              </a:rPr>
              <a:t>Mary runs to Peter and the other apostle and tells them the body has been stolen</a:t>
            </a:r>
          </a:p>
        </p:txBody>
      </p:sp>
      <p:pic>
        <p:nvPicPr>
          <p:cNvPr id="7" name="Picture 6">
            <a:extLst>
              <a:ext uri="{FF2B5EF4-FFF2-40B4-BE49-F238E27FC236}">
                <a16:creationId xmlns:a16="http://schemas.microsoft.com/office/drawing/2014/main" id="{7188E57F-688D-AC13-2D06-138157CC18A4}"/>
              </a:ext>
            </a:extLst>
          </p:cNvPr>
          <p:cNvPicPr>
            <a:picLocks noChangeAspect="1"/>
          </p:cNvPicPr>
          <p:nvPr/>
        </p:nvPicPr>
        <p:blipFill>
          <a:blip r:embed="rId6"/>
          <a:stretch>
            <a:fillRect/>
          </a:stretch>
        </p:blipFill>
        <p:spPr>
          <a:xfrm>
            <a:off x="8198698" y="4459400"/>
            <a:ext cx="2790825" cy="2095500"/>
          </a:xfrm>
          <a:prstGeom prst="rect">
            <a:avLst/>
          </a:prstGeom>
        </p:spPr>
      </p:pic>
      <p:pic>
        <p:nvPicPr>
          <p:cNvPr id="17" name="Audio 16">
            <a:hlinkClick r:id="" action="ppaction://media"/>
            <a:extLst>
              <a:ext uri="{FF2B5EF4-FFF2-40B4-BE49-F238E27FC236}">
                <a16:creationId xmlns:a16="http://schemas.microsoft.com/office/drawing/2014/main" id="{3A47C09F-C143-940C-5D9B-4A7397F7E81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45177064"/>
      </p:ext>
    </p:extLst>
  </p:cSld>
  <p:clrMapOvr>
    <a:masterClrMapping/>
  </p:clrMapOvr>
  <mc:AlternateContent xmlns:mc="http://schemas.openxmlformats.org/markup-compatibility/2006" xmlns:p14="http://schemas.microsoft.com/office/powerpoint/2010/main">
    <mc:Choice Requires="p14">
      <p:transition spd="slow" p14:dur="2000" advTm="66045"/>
    </mc:Choice>
    <mc:Fallback xmlns="">
      <p:transition spd="slow" advTm="6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BFAE9B-8318-67F9-3635-63B1819EF021}"/>
              </a:ext>
            </a:extLst>
          </p:cNvPr>
          <p:cNvSpPr txBox="1"/>
          <p:nvPr/>
        </p:nvSpPr>
        <p:spPr>
          <a:xfrm>
            <a:off x="235974" y="235974"/>
            <a:ext cx="5860026" cy="6213987"/>
          </a:xfrm>
          <a:prstGeom prst="rect">
            <a:avLst/>
          </a:prstGeom>
          <a:solidFill>
            <a:schemeClr val="bg1">
              <a:lumMod val="25000"/>
            </a:schemeClr>
          </a:solidFill>
        </p:spPr>
        <p:txBody>
          <a:bodyPr wrap="square" rtlCol="0">
            <a:spAutoFit/>
          </a:bodyPr>
          <a:lstStyle/>
          <a:p>
            <a:endParaRPr lang="en-US"/>
          </a:p>
        </p:txBody>
      </p:sp>
      <p:sp>
        <p:nvSpPr>
          <p:cNvPr id="16" name="TextBox 15">
            <a:extLst>
              <a:ext uri="{FF2B5EF4-FFF2-40B4-BE49-F238E27FC236}">
                <a16:creationId xmlns:a16="http://schemas.microsoft.com/office/drawing/2014/main" id="{C8164932-CA1B-440B-628E-B813C69B2C67}"/>
              </a:ext>
            </a:extLst>
          </p:cNvPr>
          <p:cNvSpPr txBox="1"/>
          <p:nvPr/>
        </p:nvSpPr>
        <p:spPr>
          <a:xfrm>
            <a:off x="5181600" y="2514600"/>
            <a:ext cx="1828800" cy="1828800"/>
          </a:xfrm>
          <a:prstGeom prst="rect">
            <a:avLst/>
          </a:prstGeom>
          <a:noFill/>
        </p:spPr>
        <p:txBody>
          <a:bodyPr wrap="square" rtlCol="0">
            <a:spAutoFit/>
          </a:bodyPr>
          <a:lstStyle/>
          <a:p>
            <a:pPr algn="l"/>
            <a:endParaRPr lang="en-US" dirty="0"/>
          </a:p>
        </p:txBody>
      </p:sp>
      <p:sp>
        <p:nvSpPr>
          <p:cNvPr id="18" name="TextBox 17">
            <a:extLst>
              <a:ext uri="{FF2B5EF4-FFF2-40B4-BE49-F238E27FC236}">
                <a16:creationId xmlns:a16="http://schemas.microsoft.com/office/drawing/2014/main" id="{22945045-C06F-D38C-79D7-D132922751F2}"/>
              </a:ext>
            </a:extLst>
          </p:cNvPr>
          <p:cNvSpPr txBox="1"/>
          <p:nvPr/>
        </p:nvSpPr>
        <p:spPr>
          <a:xfrm>
            <a:off x="618050" y="2008870"/>
            <a:ext cx="5095874" cy="1200329"/>
          </a:xfrm>
          <a:prstGeom prst="rect">
            <a:avLst/>
          </a:prstGeom>
          <a:noFill/>
          <a:ln>
            <a:noFill/>
          </a:ln>
        </p:spPr>
        <p:txBody>
          <a:bodyPr wrap="square" rtlCol="0">
            <a:spAutoFit/>
          </a:bodyPr>
          <a:lstStyle/>
          <a:p>
            <a:pPr algn="l"/>
            <a:r>
              <a:rPr lang="en-US" sz="2400">
                <a:solidFill>
                  <a:schemeClr val="bg1"/>
                </a:solidFill>
                <a:latin typeface="Amasis MT Pro Black" panose="02040A04050005020304" pitchFamily="18" charset="0"/>
              </a:rPr>
              <a:t>3 So Peter and the other disciple went out and came to the tomb. </a:t>
            </a:r>
            <a:endParaRPr lang="en-US" sz="2400" dirty="0">
              <a:solidFill>
                <a:schemeClr val="bg1"/>
              </a:solidFill>
              <a:latin typeface="Amasis MT Pro Black" panose="02040A04050005020304" pitchFamily="18" charset="0"/>
            </a:endParaRPr>
          </a:p>
        </p:txBody>
      </p:sp>
      <p:sp>
        <p:nvSpPr>
          <p:cNvPr id="2" name="TextBox 1">
            <a:extLst>
              <a:ext uri="{FF2B5EF4-FFF2-40B4-BE49-F238E27FC236}">
                <a16:creationId xmlns:a16="http://schemas.microsoft.com/office/drawing/2014/main" id="{CB777DBD-A361-4302-5329-B992D319304E}"/>
              </a:ext>
            </a:extLst>
          </p:cNvPr>
          <p:cNvSpPr txBox="1"/>
          <p:nvPr/>
        </p:nvSpPr>
        <p:spPr>
          <a:xfrm>
            <a:off x="1150374" y="678426"/>
            <a:ext cx="3111749" cy="646331"/>
          </a:xfrm>
          <a:prstGeom prst="rect">
            <a:avLst/>
          </a:prstGeom>
          <a:noFill/>
        </p:spPr>
        <p:txBody>
          <a:bodyPr wrap="none" rtlCol="0">
            <a:spAutoFit/>
          </a:bodyPr>
          <a:lstStyle/>
          <a:p>
            <a:r>
              <a:rPr lang="en-US" sz="3600">
                <a:solidFill>
                  <a:schemeClr val="bg1"/>
                </a:solidFill>
                <a:latin typeface="Amasis MT Pro Black" panose="02040A04050005020304" pitchFamily="18" charset="0"/>
              </a:rPr>
              <a:t>JOHN 20:3-5</a:t>
            </a:r>
          </a:p>
        </p:txBody>
      </p:sp>
      <p:sp>
        <p:nvSpPr>
          <p:cNvPr id="5" name="TextBox 4">
            <a:extLst>
              <a:ext uri="{FF2B5EF4-FFF2-40B4-BE49-F238E27FC236}">
                <a16:creationId xmlns:a16="http://schemas.microsoft.com/office/drawing/2014/main" id="{FABB4D5E-3A8F-4AEB-724B-7FD576FF53E5}"/>
              </a:ext>
            </a:extLst>
          </p:cNvPr>
          <p:cNvSpPr txBox="1"/>
          <p:nvPr/>
        </p:nvSpPr>
        <p:spPr>
          <a:xfrm>
            <a:off x="618050" y="3213543"/>
            <a:ext cx="5095874" cy="2308324"/>
          </a:xfrm>
          <a:prstGeom prst="rect">
            <a:avLst/>
          </a:prstGeom>
          <a:noFill/>
          <a:ln>
            <a:noFill/>
          </a:ln>
        </p:spPr>
        <p:txBody>
          <a:bodyPr wrap="square" rtlCol="0">
            <a:spAutoFit/>
          </a:bodyPr>
          <a:lstStyle/>
          <a:p>
            <a:pPr algn="l"/>
            <a:r>
              <a:rPr lang="en-US" sz="2400">
                <a:solidFill>
                  <a:schemeClr val="bg1"/>
                </a:solidFill>
                <a:latin typeface="Amasis MT Pro Black" panose="02040A04050005020304" pitchFamily="18" charset="0"/>
              </a:rPr>
              <a:t>4 They both ran, but the other disciple ran faster than Peter and arrived at the tomb first; 5 he bent down and saw the burial cloths there, but did not go in.</a:t>
            </a:r>
            <a:endParaRPr lang="en-US" sz="2400" dirty="0">
              <a:solidFill>
                <a:schemeClr val="bg1"/>
              </a:solidFill>
              <a:latin typeface="Amasis MT Pro Black" panose="02040A04050005020304" pitchFamily="18" charset="0"/>
            </a:endParaRPr>
          </a:p>
        </p:txBody>
      </p:sp>
      <p:pic>
        <p:nvPicPr>
          <p:cNvPr id="7" name="Picture 6">
            <a:extLst>
              <a:ext uri="{FF2B5EF4-FFF2-40B4-BE49-F238E27FC236}">
                <a16:creationId xmlns:a16="http://schemas.microsoft.com/office/drawing/2014/main" id="{E0E47C92-27BD-2080-967D-068939898CAD}"/>
              </a:ext>
            </a:extLst>
          </p:cNvPr>
          <p:cNvPicPr>
            <a:picLocks noChangeAspect="1"/>
          </p:cNvPicPr>
          <p:nvPr/>
        </p:nvPicPr>
        <p:blipFill>
          <a:blip r:embed="rId6"/>
          <a:stretch>
            <a:fillRect/>
          </a:stretch>
        </p:blipFill>
        <p:spPr>
          <a:xfrm>
            <a:off x="7307826" y="277007"/>
            <a:ext cx="3733800" cy="2095500"/>
          </a:xfrm>
          <a:prstGeom prst="rect">
            <a:avLst/>
          </a:prstGeom>
        </p:spPr>
      </p:pic>
      <p:sp>
        <p:nvSpPr>
          <p:cNvPr id="8" name="TextBox 7">
            <a:extLst>
              <a:ext uri="{FF2B5EF4-FFF2-40B4-BE49-F238E27FC236}">
                <a16:creationId xmlns:a16="http://schemas.microsoft.com/office/drawing/2014/main" id="{27FEE6BA-5DB3-3BE7-4571-7238D647E0F5}"/>
              </a:ext>
            </a:extLst>
          </p:cNvPr>
          <p:cNvSpPr txBox="1"/>
          <p:nvPr/>
        </p:nvSpPr>
        <p:spPr>
          <a:xfrm>
            <a:off x="7307827" y="3342967"/>
            <a:ext cx="4266124" cy="1785104"/>
          </a:xfrm>
          <a:prstGeom prst="rect">
            <a:avLst/>
          </a:prstGeom>
          <a:noFill/>
        </p:spPr>
        <p:txBody>
          <a:bodyPr wrap="square" rtlCol="0">
            <a:spAutoFit/>
          </a:bodyPr>
          <a:lstStyle/>
          <a:p>
            <a:r>
              <a:rPr lang="en-US" sz="2200">
                <a:solidFill>
                  <a:schemeClr val="tx1">
                    <a:lumMod val="75000"/>
                  </a:schemeClr>
                </a:solidFill>
                <a:latin typeface="Amasis MT Pro Black" panose="02040A04050005020304" pitchFamily="18" charset="0"/>
              </a:rPr>
              <a:t>John shows deference to Peter by waiting for him</a:t>
            </a:r>
          </a:p>
          <a:p>
            <a:endParaRPr lang="en-US" sz="2200">
              <a:solidFill>
                <a:schemeClr val="tx1">
                  <a:lumMod val="75000"/>
                </a:schemeClr>
              </a:solidFill>
              <a:latin typeface="Amasis MT Pro Black" panose="02040A04050005020304" pitchFamily="18" charset="0"/>
            </a:endParaRPr>
          </a:p>
          <a:p>
            <a:r>
              <a:rPr lang="en-US" sz="2200">
                <a:solidFill>
                  <a:schemeClr val="tx1">
                    <a:lumMod val="75000"/>
                  </a:schemeClr>
                </a:solidFill>
                <a:latin typeface="Amasis MT Pro Black" panose="02040A04050005020304" pitchFamily="18" charset="0"/>
              </a:rPr>
              <a:t>John does look in and see the burial cloths.</a:t>
            </a:r>
          </a:p>
        </p:txBody>
      </p:sp>
      <p:pic>
        <p:nvPicPr>
          <p:cNvPr id="15" name="Audio 14">
            <a:hlinkClick r:id="" action="ppaction://media"/>
            <a:extLst>
              <a:ext uri="{FF2B5EF4-FFF2-40B4-BE49-F238E27FC236}">
                <a16:creationId xmlns:a16="http://schemas.microsoft.com/office/drawing/2014/main" id="{E7F8C729-8941-0566-31A5-08C3C2F1782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48600294"/>
      </p:ext>
    </p:extLst>
  </p:cSld>
  <p:clrMapOvr>
    <a:masterClrMapping/>
  </p:clrMapOvr>
  <mc:AlternateContent xmlns:mc="http://schemas.openxmlformats.org/markup-compatibility/2006" xmlns:p14="http://schemas.microsoft.com/office/powerpoint/2010/main">
    <mc:Choice Requires="p14">
      <p:transition spd="slow" p14:dur="2000" advTm="74490"/>
    </mc:Choice>
    <mc:Fallback xmlns="">
      <p:transition spd="slow" advTm="7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1C12-25A0-8708-2BBD-D749B7B0B0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F5EAD5-4A50-ADC2-ED21-8764BB65B0BB}"/>
              </a:ext>
            </a:extLst>
          </p:cNvPr>
          <p:cNvSpPr txBox="1"/>
          <p:nvPr/>
        </p:nvSpPr>
        <p:spPr>
          <a:xfrm>
            <a:off x="661276" y="1002327"/>
            <a:ext cx="5434724" cy="2123658"/>
          </a:xfrm>
          <a:prstGeom prst="rect">
            <a:avLst/>
          </a:prstGeom>
          <a:noFill/>
        </p:spPr>
        <p:txBody>
          <a:bodyPr wrap="square" rtlCol="0">
            <a:spAutoFit/>
          </a:bodyPr>
          <a:lstStyle/>
          <a:p>
            <a:pPr algn="l"/>
            <a:r>
              <a:rPr lang="en-US" sz="2200">
                <a:latin typeface="Amasis MT Pro Black" panose="02040A04050005020304" pitchFamily="18" charset="0"/>
              </a:rPr>
              <a:t>6 </a:t>
            </a:r>
            <a:r>
              <a:rPr lang="en-US" sz="2200">
                <a:solidFill>
                  <a:schemeClr val="tx1">
                    <a:lumMod val="60000"/>
                    <a:lumOff val="40000"/>
                  </a:schemeClr>
                </a:solidFill>
                <a:latin typeface="Amasis MT Pro Black" panose="02040A04050005020304" pitchFamily="18" charset="0"/>
              </a:rPr>
              <a:t>When Simon Peter arrived after him, he went into the tomb </a:t>
            </a:r>
            <a:r>
              <a:rPr lang="en-US" sz="2200">
                <a:latin typeface="Amasis MT Pro Black" panose="02040A04050005020304" pitchFamily="18" charset="0"/>
              </a:rPr>
              <a:t>and saw the burial cloths there, 7 and the cloth that had covered his head, not with the burial cloths but rolled up in a separate place. </a:t>
            </a:r>
          </a:p>
        </p:txBody>
      </p:sp>
      <p:sp>
        <p:nvSpPr>
          <p:cNvPr id="2" name="TextBox 1">
            <a:extLst>
              <a:ext uri="{FF2B5EF4-FFF2-40B4-BE49-F238E27FC236}">
                <a16:creationId xmlns:a16="http://schemas.microsoft.com/office/drawing/2014/main" id="{2505965F-D698-7309-6E18-979C6D1D4757}"/>
              </a:ext>
            </a:extLst>
          </p:cNvPr>
          <p:cNvSpPr txBox="1"/>
          <p:nvPr/>
        </p:nvSpPr>
        <p:spPr>
          <a:xfrm>
            <a:off x="1150374" y="217194"/>
            <a:ext cx="3385863" cy="646331"/>
          </a:xfrm>
          <a:prstGeom prst="rect">
            <a:avLst/>
          </a:prstGeom>
          <a:noFill/>
        </p:spPr>
        <p:txBody>
          <a:bodyPr wrap="none" rtlCol="0">
            <a:spAutoFit/>
          </a:bodyPr>
          <a:lstStyle/>
          <a:p>
            <a:r>
              <a:rPr lang="en-US" sz="3600">
                <a:latin typeface="Amasis MT Pro Black" panose="02040A04050005020304" pitchFamily="18" charset="0"/>
              </a:rPr>
              <a:t>JOHN 20:6-10</a:t>
            </a:r>
          </a:p>
        </p:txBody>
      </p:sp>
      <p:sp>
        <p:nvSpPr>
          <p:cNvPr id="3" name="TextBox 2">
            <a:extLst>
              <a:ext uri="{FF2B5EF4-FFF2-40B4-BE49-F238E27FC236}">
                <a16:creationId xmlns:a16="http://schemas.microsoft.com/office/drawing/2014/main" id="{0D01B323-5F4C-C870-CED9-55BCB79A8E0D}"/>
              </a:ext>
            </a:extLst>
          </p:cNvPr>
          <p:cNvSpPr txBox="1"/>
          <p:nvPr/>
        </p:nvSpPr>
        <p:spPr>
          <a:xfrm>
            <a:off x="661276" y="3125985"/>
            <a:ext cx="5434724" cy="2462213"/>
          </a:xfrm>
          <a:prstGeom prst="rect">
            <a:avLst/>
          </a:prstGeom>
          <a:noFill/>
        </p:spPr>
        <p:txBody>
          <a:bodyPr wrap="square" rtlCol="0">
            <a:spAutoFit/>
          </a:bodyPr>
          <a:lstStyle/>
          <a:p>
            <a:pPr algn="l"/>
            <a:r>
              <a:rPr lang="en-US" sz="2200">
                <a:latin typeface="Amasis MT Pro Black" panose="02040A04050005020304" pitchFamily="18" charset="0"/>
              </a:rPr>
              <a:t>8 Then the other disciple also went in, the one who had arrived at the tomb first, and </a:t>
            </a:r>
            <a:r>
              <a:rPr lang="en-US" sz="2200">
                <a:solidFill>
                  <a:srgbClr val="009999"/>
                </a:solidFill>
                <a:latin typeface="Amasis MT Pro Black" panose="02040A04050005020304" pitchFamily="18" charset="0"/>
              </a:rPr>
              <a:t>he saw and believed</a:t>
            </a:r>
            <a:r>
              <a:rPr lang="en-US" sz="2200">
                <a:latin typeface="Amasis MT Pro Black" panose="02040A04050005020304" pitchFamily="18" charset="0"/>
              </a:rPr>
              <a:t>. 9 For they did not yet understand the scripture that he had to rise from the dead.   10 Then the disciples returned home.</a:t>
            </a:r>
          </a:p>
        </p:txBody>
      </p:sp>
      <p:pic>
        <p:nvPicPr>
          <p:cNvPr id="6" name="Picture 5">
            <a:extLst>
              <a:ext uri="{FF2B5EF4-FFF2-40B4-BE49-F238E27FC236}">
                <a16:creationId xmlns:a16="http://schemas.microsoft.com/office/drawing/2014/main" id="{2CF9F365-E6A8-5E44-A578-951BA0102EEB}"/>
              </a:ext>
            </a:extLst>
          </p:cNvPr>
          <p:cNvPicPr>
            <a:picLocks noChangeAspect="1"/>
          </p:cNvPicPr>
          <p:nvPr/>
        </p:nvPicPr>
        <p:blipFill>
          <a:blip r:embed="rId6">
            <a:alphaModFix amt="70000"/>
          </a:blip>
          <a:stretch>
            <a:fillRect/>
          </a:stretch>
        </p:blipFill>
        <p:spPr>
          <a:xfrm>
            <a:off x="7035291" y="3972370"/>
            <a:ext cx="4495433" cy="2839858"/>
          </a:xfrm>
          <a:prstGeom prst="rect">
            <a:avLst/>
          </a:prstGeom>
        </p:spPr>
      </p:pic>
      <p:sp>
        <p:nvSpPr>
          <p:cNvPr id="4" name="TextBox 3">
            <a:extLst>
              <a:ext uri="{FF2B5EF4-FFF2-40B4-BE49-F238E27FC236}">
                <a16:creationId xmlns:a16="http://schemas.microsoft.com/office/drawing/2014/main" id="{A07AB96C-FE50-6F77-8386-CFDEA720EBAE}"/>
              </a:ext>
            </a:extLst>
          </p:cNvPr>
          <p:cNvSpPr txBox="1"/>
          <p:nvPr/>
        </p:nvSpPr>
        <p:spPr>
          <a:xfrm>
            <a:off x="6905982" y="155941"/>
            <a:ext cx="4848447" cy="3816429"/>
          </a:xfrm>
          <a:prstGeom prst="rect">
            <a:avLst/>
          </a:prstGeom>
          <a:noFill/>
        </p:spPr>
        <p:txBody>
          <a:bodyPr wrap="square" rtlCol="0">
            <a:spAutoFit/>
          </a:bodyPr>
          <a:lstStyle/>
          <a:p>
            <a:r>
              <a:rPr lang="en-US" sz="2200" u="sng">
                <a:latin typeface="Amasis MT Pro Black" panose="02040A04050005020304" pitchFamily="18" charset="0"/>
              </a:rPr>
              <a:t>What the burial cloths say:</a:t>
            </a:r>
          </a:p>
          <a:p>
            <a:endParaRPr lang="en-US" sz="2200">
              <a:latin typeface="Amasis MT Pro Black" panose="02040A04050005020304" pitchFamily="18" charset="0"/>
            </a:endParaRPr>
          </a:p>
          <a:p>
            <a:r>
              <a:rPr lang="en-US" sz="2200">
                <a:latin typeface="Amasis MT Pro Black" panose="02040A04050005020304" pitchFamily="18" charset="0"/>
              </a:rPr>
              <a:t>Jesus body has not been removed with them</a:t>
            </a:r>
          </a:p>
          <a:p>
            <a:endParaRPr lang="en-US" sz="2200">
              <a:latin typeface="Amasis MT Pro Black" panose="02040A04050005020304" pitchFamily="18" charset="0"/>
            </a:endParaRPr>
          </a:p>
          <a:p>
            <a:r>
              <a:rPr lang="en-US" sz="2200">
                <a:latin typeface="Amasis MT Pro Black" panose="02040A04050005020304" pitchFamily="18" charset="0"/>
              </a:rPr>
              <a:t>They have not been removed in any normal way by the person wrapped in them</a:t>
            </a:r>
          </a:p>
          <a:p>
            <a:endParaRPr lang="en-US" sz="2200">
              <a:latin typeface="Amasis MT Pro Black" panose="02040A04050005020304" pitchFamily="18" charset="0"/>
            </a:endParaRPr>
          </a:p>
          <a:p>
            <a:r>
              <a:rPr lang="en-US" sz="2200">
                <a:latin typeface="Amasis MT Pro Black" panose="02040A04050005020304" pitchFamily="18" charset="0"/>
              </a:rPr>
              <a:t>They have not been removed by grave robbers or vandals</a:t>
            </a:r>
          </a:p>
        </p:txBody>
      </p:sp>
      <p:pic>
        <p:nvPicPr>
          <p:cNvPr id="18" name="Audio 17">
            <a:hlinkClick r:id="" action="ppaction://media"/>
            <a:extLst>
              <a:ext uri="{FF2B5EF4-FFF2-40B4-BE49-F238E27FC236}">
                <a16:creationId xmlns:a16="http://schemas.microsoft.com/office/drawing/2014/main" id="{5A97A6E5-B00F-541C-A01B-BC4B83B3EAD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54097023"/>
      </p:ext>
    </p:extLst>
  </p:cSld>
  <p:clrMapOvr>
    <a:masterClrMapping/>
  </p:clrMapOvr>
  <mc:AlternateContent xmlns:mc="http://schemas.openxmlformats.org/markup-compatibility/2006" xmlns:p14="http://schemas.microsoft.com/office/powerpoint/2010/main">
    <mc:Choice Requires="p14">
      <p:transition spd="slow" p14:dur="2000" advTm="107852"/>
    </mc:Choice>
    <mc:Fallback xmlns="">
      <p:transition spd="slow" advTm="107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8999DE-782B-AC9B-16C4-14F5D8EACC4E}"/>
              </a:ext>
            </a:extLst>
          </p:cNvPr>
          <p:cNvSpPr txBox="1"/>
          <p:nvPr/>
        </p:nvSpPr>
        <p:spPr>
          <a:xfrm>
            <a:off x="6414890" y="1360399"/>
            <a:ext cx="5110974" cy="4893647"/>
          </a:xfrm>
          <a:prstGeom prst="rect">
            <a:avLst/>
          </a:prstGeom>
          <a:noFill/>
        </p:spPr>
        <p:txBody>
          <a:bodyPr wrap="square" rtlCol="0">
            <a:spAutoFit/>
          </a:bodyPr>
          <a:lstStyle/>
          <a:p>
            <a:pPr algn="l"/>
            <a:r>
              <a:rPr lang="en-US" sz="2400">
                <a:latin typeface="Amasis MT Pro Black" panose="02040A04050005020304" pitchFamily="18" charset="0"/>
              </a:rPr>
              <a:t>11 But Mary stayed outside the tomb weeping. And as she wept, she bent over into the tomb 12 and </a:t>
            </a:r>
            <a:r>
              <a:rPr lang="en-US" sz="2400">
                <a:solidFill>
                  <a:srgbClr val="00B050"/>
                </a:solidFill>
                <a:latin typeface="Amasis MT Pro Black" panose="02040A04050005020304" pitchFamily="18" charset="0"/>
              </a:rPr>
              <a:t>saw two angels in white sitting there, one at the head and one at the feet where the body of Jesus had been.    </a:t>
            </a:r>
            <a:r>
              <a:rPr lang="en-US" sz="2400">
                <a:latin typeface="Amasis MT Pro Black" panose="02040A04050005020304" pitchFamily="18" charset="0"/>
              </a:rPr>
              <a:t>13 And they said to her, “Woman, why are you weeping?” She said to them, “They have taken my Lord, and I don’t know where they laid him.”</a:t>
            </a:r>
          </a:p>
        </p:txBody>
      </p:sp>
      <p:sp>
        <p:nvSpPr>
          <p:cNvPr id="2" name="TextBox 1">
            <a:extLst>
              <a:ext uri="{FF2B5EF4-FFF2-40B4-BE49-F238E27FC236}">
                <a16:creationId xmlns:a16="http://schemas.microsoft.com/office/drawing/2014/main" id="{9780337E-EA6D-7D5F-92EE-348A78451004}"/>
              </a:ext>
            </a:extLst>
          </p:cNvPr>
          <p:cNvSpPr txBox="1"/>
          <p:nvPr/>
        </p:nvSpPr>
        <p:spPr>
          <a:xfrm>
            <a:off x="7256207" y="471948"/>
            <a:ext cx="3659976" cy="646331"/>
          </a:xfrm>
          <a:prstGeom prst="rect">
            <a:avLst/>
          </a:prstGeom>
          <a:noFill/>
        </p:spPr>
        <p:txBody>
          <a:bodyPr wrap="none" rtlCol="0">
            <a:spAutoFit/>
          </a:bodyPr>
          <a:lstStyle/>
          <a:p>
            <a:r>
              <a:rPr lang="en-US" sz="3600">
                <a:latin typeface="Amasis MT Pro Black" panose="02040A04050005020304" pitchFamily="18" charset="0"/>
              </a:rPr>
              <a:t>JOHN 20:11-13</a:t>
            </a:r>
          </a:p>
        </p:txBody>
      </p:sp>
      <p:sp>
        <p:nvSpPr>
          <p:cNvPr id="4" name="TextBox 3">
            <a:extLst>
              <a:ext uri="{FF2B5EF4-FFF2-40B4-BE49-F238E27FC236}">
                <a16:creationId xmlns:a16="http://schemas.microsoft.com/office/drawing/2014/main" id="{DA56FC10-D872-B3E5-A7AB-558175C5ADC4}"/>
              </a:ext>
            </a:extLst>
          </p:cNvPr>
          <p:cNvSpPr txBox="1"/>
          <p:nvPr/>
        </p:nvSpPr>
        <p:spPr>
          <a:xfrm>
            <a:off x="118669" y="586676"/>
            <a:ext cx="5658442" cy="1785104"/>
          </a:xfrm>
          <a:prstGeom prst="rect">
            <a:avLst/>
          </a:prstGeom>
          <a:noFill/>
        </p:spPr>
        <p:txBody>
          <a:bodyPr wrap="square">
            <a:spAutoFit/>
          </a:bodyPr>
          <a:lstStyle/>
          <a:p>
            <a:r>
              <a:rPr lang="en-US" sz="2200">
                <a:latin typeface="Amasis MT Pro Black" panose="02040A04050005020304" pitchFamily="18" charset="0"/>
              </a:rPr>
              <a:t>18 Make two cherubim of beaten gold for the two ends of the cover; 19 make one cherub at one end, and the other at the other end, of one piece with the cover, at each end.  EX 25: 18-19</a:t>
            </a:r>
          </a:p>
        </p:txBody>
      </p:sp>
      <p:pic>
        <p:nvPicPr>
          <p:cNvPr id="3" name="Picture 2">
            <a:extLst>
              <a:ext uri="{FF2B5EF4-FFF2-40B4-BE49-F238E27FC236}">
                <a16:creationId xmlns:a16="http://schemas.microsoft.com/office/drawing/2014/main" id="{159A5E3F-2ACC-F529-4DAD-E2A3961F0CF1}"/>
              </a:ext>
            </a:extLst>
          </p:cNvPr>
          <p:cNvPicPr>
            <a:picLocks noChangeAspect="1"/>
          </p:cNvPicPr>
          <p:nvPr/>
        </p:nvPicPr>
        <p:blipFill>
          <a:blip r:embed="rId6"/>
          <a:stretch>
            <a:fillRect/>
          </a:stretch>
        </p:blipFill>
        <p:spPr>
          <a:xfrm>
            <a:off x="2022596" y="2780237"/>
            <a:ext cx="2713527" cy="3491087"/>
          </a:xfrm>
          <a:prstGeom prst="rect">
            <a:avLst/>
          </a:prstGeom>
        </p:spPr>
      </p:pic>
      <p:pic>
        <p:nvPicPr>
          <p:cNvPr id="13" name="Audio 12">
            <a:hlinkClick r:id="" action="ppaction://media"/>
            <a:extLst>
              <a:ext uri="{FF2B5EF4-FFF2-40B4-BE49-F238E27FC236}">
                <a16:creationId xmlns:a16="http://schemas.microsoft.com/office/drawing/2014/main" id="{D1296AE6-4DB3-535B-069F-2EBF7C6184B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99660927"/>
      </p:ext>
    </p:extLst>
  </p:cSld>
  <p:clrMapOvr>
    <a:masterClrMapping/>
  </p:clrMapOvr>
  <mc:AlternateContent xmlns:mc="http://schemas.openxmlformats.org/markup-compatibility/2006" xmlns:p14="http://schemas.microsoft.com/office/powerpoint/2010/main">
    <mc:Choice Requires="p14">
      <p:transition spd="slow" p14:dur="2000" advTm="72795"/>
    </mc:Choice>
    <mc:Fallback xmlns="">
      <p:transition spd="slow" advTm="7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46C5-5B51-7966-1664-B9B0E42D2AD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AA5F9D2-6AF1-3BCC-53BB-9F52A7092750}"/>
              </a:ext>
            </a:extLst>
          </p:cNvPr>
          <p:cNvSpPr txBox="1"/>
          <p:nvPr/>
        </p:nvSpPr>
        <p:spPr>
          <a:xfrm>
            <a:off x="6593805" y="407493"/>
            <a:ext cx="5417574" cy="6232475"/>
          </a:xfrm>
          <a:prstGeom prst="rect">
            <a:avLst/>
          </a:prstGeom>
          <a:solidFill>
            <a:srgbClr val="008080"/>
          </a:solidFill>
        </p:spPr>
        <p:txBody>
          <a:bodyPr wrap="square" rtlCol="0">
            <a:spAutoFit/>
          </a:bodyPr>
          <a:lstStyle/>
          <a:p>
            <a:r>
              <a:rPr lang="en-US" sz="1900">
                <a:solidFill>
                  <a:schemeClr val="bg2"/>
                </a:solidFill>
                <a:latin typeface="Amasis MT Pro Black" panose="02040A04050005020304" pitchFamily="18" charset="0"/>
              </a:rPr>
              <a:t>By means of touch and the sharing of a meal, the risen Jesus establishes direct contact with his disciples. He invites them in this way to recognize that he is not a ghost and above all to verify that the risen body in which he appears to them is the same body that had been tortured and crucified, for it still bears the traces of his Passion. Yet at the same time this authentic, real body possesses the new properties of a glorious body: not limited by space and time but able to be present how and when he wills; for Christ's humanity can no longer be confined to earth, and belongs henceforth only to the Father's divine realm. For this reason too the risen Jesus enjoys the sovereign freedom of appearing as he wishes: in the guise of a gardener or in other forms familiar to his disciples, precisely to awaken their faith. CCC645</a:t>
            </a:r>
          </a:p>
        </p:txBody>
      </p:sp>
      <p:pic>
        <p:nvPicPr>
          <p:cNvPr id="3" name="Picture 2">
            <a:extLst>
              <a:ext uri="{FF2B5EF4-FFF2-40B4-BE49-F238E27FC236}">
                <a16:creationId xmlns:a16="http://schemas.microsoft.com/office/drawing/2014/main" id="{731E3B0D-6111-4CD2-9D6F-960329DBB97D}"/>
              </a:ext>
            </a:extLst>
          </p:cNvPr>
          <p:cNvPicPr>
            <a:picLocks noChangeAspect="1"/>
          </p:cNvPicPr>
          <p:nvPr/>
        </p:nvPicPr>
        <p:blipFill>
          <a:blip r:embed="rId6">
            <a:alphaModFix amt="35000"/>
          </a:blip>
          <a:stretch>
            <a:fillRect/>
          </a:stretch>
        </p:blipFill>
        <p:spPr>
          <a:xfrm>
            <a:off x="180621" y="138958"/>
            <a:ext cx="6400002" cy="7172800"/>
          </a:xfrm>
          <a:prstGeom prst="rect">
            <a:avLst/>
          </a:prstGeom>
        </p:spPr>
      </p:pic>
      <p:sp>
        <p:nvSpPr>
          <p:cNvPr id="10" name="TextBox 9">
            <a:extLst>
              <a:ext uri="{FF2B5EF4-FFF2-40B4-BE49-F238E27FC236}">
                <a16:creationId xmlns:a16="http://schemas.microsoft.com/office/drawing/2014/main" id="{018AF6EC-2303-0EFD-61D8-E2D58B104FD2}"/>
              </a:ext>
            </a:extLst>
          </p:cNvPr>
          <p:cNvSpPr txBox="1"/>
          <p:nvPr/>
        </p:nvSpPr>
        <p:spPr>
          <a:xfrm>
            <a:off x="514019" y="1832532"/>
            <a:ext cx="5302250" cy="3785652"/>
          </a:xfrm>
          <a:prstGeom prst="rect">
            <a:avLst/>
          </a:prstGeom>
          <a:noFill/>
        </p:spPr>
        <p:txBody>
          <a:bodyPr wrap="square" rtlCol="0">
            <a:spAutoFit/>
          </a:bodyPr>
          <a:lstStyle/>
          <a:p>
            <a:pPr algn="l"/>
            <a:r>
              <a:rPr lang="en-US" sz="2400">
                <a:latin typeface="Amasis MT Pro Black" panose="02040A04050005020304" pitchFamily="18" charset="0"/>
              </a:rPr>
              <a:t>14 When she had said this, she turned around and saw Jesus there, </a:t>
            </a:r>
            <a:r>
              <a:rPr lang="en-US" sz="2400">
                <a:solidFill>
                  <a:srgbClr val="3399FF"/>
                </a:solidFill>
                <a:latin typeface="Amasis MT Pro Black" panose="02040A04050005020304" pitchFamily="18" charset="0"/>
              </a:rPr>
              <a:t>but did not know it was Jesus. </a:t>
            </a:r>
            <a:r>
              <a:rPr lang="en-US" sz="2400">
                <a:latin typeface="Amasis MT Pro Black" panose="02040A04050005020304" pitchFamily="18" charset="0"/>
              </a:rPr>
              <a:t>15 Jesus said to her, “Woman, why are you weeping? Whom are you looking for?” </a:t>
            </a:r>
            <a:r>
              <a:rPr lang="en-US" sz="2400">
                <a:solidFill>
                  <a:srgbClr val="3399FF"/>
                </a:solidFill>
                <a:latin typeface="Amasis MT Pro Black" panose="02040A04050005020304" pitchFamily="18" charset="0"/>
              </a:rPr>
              <a:t>She thought it was the gardener</a:t>
            </a:r>
            <a:r>
              <a:rPr lang="en-US" sz="2400">
                <a:solidFill>
                  <a:schemeClr val="tx1">
                    <a:lumMod val="40000"/>
                    <a:lumOff val="60000"/>
                  </a:schemeClr>
                </a:solidFill>
                <a:latin typeface="Amasis MT Pro Black" panose="02040A04050005020304" pitchFamily="18" charset="0"/>
              </a:rPr>
              <a:t> </a:t>
            </a:r>
            <a:r>
              <a:rPr lang="en-US" sz="2400">
                <a:latin typeface="Amasis MT Pro Black" panose="02040A04050005020304" pitchFamily="18" charset="0"/>
              </a:rPr>
              <a:t>and said to him, “Sir, if you carried him away, tell me where you laid him, and I will take him.”</a:t>
            </a:r>
          </a:p>
        </p:txBody>
      </p:sp>
      <p:sp>
        <p:nvSpPr>
          <p:cNvPr id="2" name="TextBox 1">
            <a:extLst>
              <a:ext uri="{FF2B5EF4-FFF2-40B4-BE49-F238E27FC236}">
                <a16:creationId xmlns:a16="http://schemas.microsoft.com/office/drawing/2014/main" id="{A85A8D3E-F7EE-475A-0483-9912D3BC1DF5}"/>
              </a:ext>
            </a:extLst>
          </p:cNvPr>
          <p:cNvSpPr txBox="1"/>
          <p:nvPr/>
        </p:nvSpPr>
        <p:spPr>
          <a:xfrm>
            <a:off x="1150374" y="678426"/>
            <a:ext cx="3659976" cy="646331"/>
          </a:xfrm>
          <a:prstGeom prst="rect">
            <a:avLst/>
          </a:prstGeom>
          <a:noFill/>
        </p:spPr>
        <p:txBody>
          <a:bodyPr wrap="none" rtlCol="0">
            <a:spAutoFit/>
          </a:bodyPr>
          <a:lstStyle/>
          <a:p>
            <a:r>
              <a:rPr lang="en-US" sz="3600">
                <a:latin typeface="Amasis MT Pro Black" panose="02040A04050005020304" pitchFamily="18" charset="0"/>
              </a:rPr>
              <a:t>JOHN 20:14-15</a:t>
            </a:r>
          </a:p>
        </p:txBody>
      </p:sp>
      <p:pic>
        <p:nvPicPr>
          <p:cNvPr id="21" name="Audio 20">
            <a:hlinkClick r:id="" action="ppaction://media"/>
            <a:extLst>
              <a:ext uri="{FF2B5EF4-FFF2-40B4-BE49-F238E27FC236}">
                <a16:creationId xmlns:a16="http://schemas.microsoft.com/office/drawing/2014/main" id="{1D0E23D2-DDBF-7749-DA1C-B9D96996F25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73409021"/>
      </p:ext>
    </p:extLst>
  </p:cSld>
  <p:clrMapOvr>
    <a:masterClrMapping/>
  </p:clrMapOvr>
  <mc:AlternateContent xmlns:mc="http://schemas.openxmlformats.org/markup-compatibility/2006" xmlns:p14="http://schemas.microsoft.com/office/powerpoint/2010/main">
    <mc:Choice Requires="p14">
      <p:transition spd="slow" p14:dur="2000" advTm="100362"/>
    </mc:Choice>
    <mc:Fallback xmlns="">
      <p:transition spd="slow" advTm="10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1"/>
                </p:tgtEl>
              </p:cMediaNode>
            </p:audio>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2|9.8|7.8|1.9|15.5"/>
</p:tagLst>
</file>

<file path=ppt/tags/tag10.xml><?xml version="1.0" encoding="utf-8"?>
<p:tagLst xmlns:a="http://schemas.openxmlformats.org/drawingml/2006/main" xmlns:r="http://schemas.openxmlformats.org/officeDocument/2006/relationships" xmlns:p="http://schemas.openxmlformats.org/presentationml/2006/main">
  <p:tag name="TIMING" val="|30.9|23.9"/>
</p:tagLst>
</file>

<file path=ppt/tags/tag11.xml><?xml version="1.0" encoding="utf-8"?>
<p:tagLst xmlns:a="http://schemas.openxmlformats.org/drawingml/2006/main" xmlns:r="http://schemas.openxmlformats.org/officeDocument/2006/relationships" xmlns:p="http://schemas.openxmlformats.org/presentationml/2006/main">
  <p:tag name="TIMING" val="|40.3|4.9"/>
</p:tagLst>
</file>

<file path=ppt/tags/tag12.xml><?xml version="1.0" encoding="utf-8"?>
<p:tagLst xmlns:a="http://schemas.openxmlformats.org/drawingml/2006/main" xmlns:r="http://schemas.openxmlformats.org/officeDocument/2006/relationships" xmlns:p="http://schemas.openxmlformats.org/presentationml/2006/main">
  <p:tag name="TIMING" val="|5.7|13.8|27.7|22.6|4.7"/>
</p:tagLst>
</file>

<file path=ppt/tags/tag13.xml><?xml version="1.0" encoding="utf-8"?>
<p:tagLst xmlns:a="http://schemas.openxmlformats.org/drawingml/2006/main" xmlns:r="http://schemas.openxmlformats.org/officeDocument/2006/relationships" xmlns:p="http://schemas.openxmlformats.org/presentationml/2006/main">
  <p:tag name="TIMING" val="|19.4|7|7.5|15.4"/>
</p:tagLst>
</file>

<file path=ppt/tags/tag14.xml><?xml version="1.0" encoding="utf-8"?>
<p:tagLst xmlns:a="http://schemas.openxmlformats.org/drawingml/2006/main" xmlns:r="http://schemas.openxmlformats.org/officeDocument/2006/relationships" xmlns:p="http://schemas.openxmlformats.org/presentationml/2006/main">
  <p:tag name="TIMING" val="|19.6"/>
</p:tagLst>
</file>

<file path=ppt/tags/tag15.xml><?xml version="1.0" encoding="utf-8"?>
<p:tagLst xmlns:a="http://schemas.openxmlformats.org/drawingml/2006/main" xmlns:r="http://schemas.openxmlformats.org/officeDocument/2006/relationships" xmlns:p="http://schemas.openxmlformats.org/presentationml/2006/main">
  <p:tag name="TIMING" val="|7.5|2.8|6.4|8.6"/>
</p:tagLst>
</file>

<file path=ppt/tags/tag16.xml><?xml version="1.0" encoding="utf-8"?>
<p:tagLst xmlns:a="http://schemas.openxmlformats.org/drawingml/2006/main" xmlns:r="http://schemas.openxmlformats.org/officeDocument/2006/relationships" xmlns:p="http://schemas.openxmlformats.org/presentationml/2006/main">
  <p:tag name="TIMING" val="|45.6"/>
</p:tagLst>
</file>

<file path=ppt/tags/tag17.xml><?xml version="1.0" encoding="utf-8"?>
<p:tagLst xmlns:a="http://schemas.openxmlformats.org/drawingml/2006/main" xmlns:r="http://schemas.openxmlformats.org/officeDocument/2006/relationships" xmlns:p="http://schemas.openxmlformats.org/presentationml/2006/main">
  <p:tag name="TIMING" val="|10.9|33|5.1"/>
</p:tagLst>
</file>

<file path=ppt/tags/tag18.xml><?xml version="1.0" encoding="utf-8"?>
<p:tagLst xmlns:a="http://schemas.openxmlformats.org/drawingml/2006/main" xmlns:r="http://schemas.openxmlformats.org/officeDocument/2006/relationships" xmlns:p="http://schemas.openxmlformats.org/presentationml/2006/main">
  <p:tag name="TIMING" val="|23.2|14.9"/>
</p:tagLst>
</file>

<file path=ppt/tags/tag19.xml><?xml version="1.0" encoding="utf-8"?>
<p:tagLst xmlns:a="http://schemas.openxmlformats.org/drawingml/2006/main" xmlns:r="http://schemas.openxmlformats.org/officeDocument/2006/relationships" xmlns:p="http://schemas.openxmlformats.org/presentationml/2006/main">
  <p:tag name="TIMING" val="|39.1|37.4|11.1|11.1|25.6"/>
</p:tagLst>
</file>

<file path=ppt/tags/tag2.xml><?xml version="1.0" encoding="utf-8"?>
<p:tagLst xmlns:a="http://schemas.openxmlformats.org/drawingml/2006/main" xmlns:r="http://schemas.openxmlformats.org/officeDocument/2006/relationships" xmlns:p="http://schemas.openxmlformats.org/presentationml/2006/main">
  <p:tag name="TIMING" val="|6.5|3.8|13.9|16"/>
</p:tagLst>
</file>

<file path=ppt/tags/tag20.xml><?xml version="1.0" encoding="utf-8"?>
<p:tagLst xmlns:a="http://schemas.openxmlformats.org/drawingml/2006/main" xmlns:r="http://schemas.openxmlformats.org/officeDocument/2006/relationships" xmlns:p="http://schemas.openxmlformats.org/presentationml/2006/main">
  <p:tag name="TIMING" val="|31.5|15|14.8"/>
</p:tagLst>
</file>

<file path=ppt/tags/tag21.xml><?xml version="1.0" encoding="utf-8"?>
<p:tagLst xmlns:a="http://schemas.openxmlformats.org/drawingml/2006/main" xmlns:r="http://schemas.openxmlformats.org/officeDocument/2006/relationships" xmlns:p="http://schemas.openxmlformats.org/presentationml/2006/main">
  <p:tag name="TIMING" val="|20.4|16.5|13"/>
</p:tagLst>
</file>

<file path=ppt/tags/tag22.xml><?xml version="1.0" encoding="utf-8"?>
<p:tagLst xmlns:a="http://schemas.openxmlformats.org/drawingml/2006/main" xmlns:r="http://schemas.openxmlformats.org/officeDocument/2006/relationships" xmlns:p="http://schemas.openxmlformats.org/presentationml/2006/main">
  <p:tag name="TIMING" val="|25.9|8.8|4.1"/>
</p:tagLst>
</file>

<file path=ppt/tags/tag23.xml><?xml version="1.0" encoding="utf-8"?>
<p:tagLst xmlns:a="http://schemas.openxmlformats.org/drawingml/2006/main" xmlns:r="http://schemas.openxmlformats.org/officeDocument/2006/relationships" xmlns:p="http://schemas.openxmlformats.org/presentationml/2006/main">
  <p:tag name="TIMING" val="|33.8"/>
</p:tagLst>
</file>

<file path=ppt/tags/tag24.xml><?xml version="1.0" encoding="utf-8"?>
<p:tagLst xmlns:a="http://schemas.openxmlformats.org/drawingml/2006/main" xmlns:r="http://schemas.openxmlformats.org/officeDocument/2006/relationships" xmlns:p="http://schemas.openxmlformats.org/presentationml/2006/main">
  <p:tag name="TIMING" val="|15.9"/>
</p:tagLst>
</file>

<file path=ppt/tags/tag25.xml><?xml version="1.0" encoding="utf-8"?>
<p:tagLst xmlns:a="http://schemas.openxmlformats.org/drawingml/2006/main" xmlns:r="http://schemas.openxmlformats.org/officeDocument/2006/relationships" xmlns:p="http://schemas.openxmlformats.org/presentationml/2006/main">
  <p:tag name="TIMING" val="|15.9|14.2|32.9"/>
</p:tagLst>
</file>

<file path=ppt/tags/tag26.xml><?xml version="1.0" encoding="utf-8"?>
<p:tagLst xmlns:a="http://schemas.openxmlformats.org/drawingml/2006/main" xmlns:r="http://schemas.openxmlformats.org/officeDocument/2006/relationships" xmlns:p="http://schemas.openxmlformats.org/presentationml/2006/main">
  <p:tag name="TIMING" val="|12.4|2.1|4.6|19.5|1.7|3.8"/>
</p:tagLst>
</file>

<file path=ppt/tags/tag3.xml><?xml version="1.0" encoding="utf-8"?>
<p:tagLst xmlns:a="http://schemas.openxmlformats.org/drawingml/2006/main" xmlns:r="http://schemas.openxmlformats.org/officeDocument/2006/relationships" xmlns:p="http://schemas.openxmlformats.org/presentationml/2006/main">
  <p:tag name="TIMING" val="|8|11.3|16|3.3"/>
</p:tagLst>
</file>

<file path=ppt/tags/tag4.xml><?xml version="1.0" encoding="utf-8"?>
<p:tagLst xmlns:a="http://schemas.openxmlformats.org/drawingml/2006/main" xmlns:r="http://schemas.openxmlformats.org/officeDocument/2006/relationships" xmlns:p="http://schemas.openxmlformats.org/presentationml/2006/main">
  <p:tag name="TIMING" val="|41.4|5.3"/>
</p:tagLst>
</file>

<file path=ppt/tags/tag5.xml><?xml version="1.0" encoding="utf-8"?>
<p:tagLst xmlns:a="http://schemas.openxmlformats.org/drawingml/2006/main" xmlns:r="http://schemas.openxmlformats.org/officeDocument/2006/relationships" xmlns:p="http://schemas.openxmlformats.org/presentationml/2006/main">
  <p:tag name="TIMING" val="|45.2|3|4.2|6.5|7.9"/>
</p:tagLst>
</file>

<file path=ppt/tags/tag6.xml><?xml version="1.0" encoding="utf-8"?>
<p:tagLst xmlns:a="http://schemas.openxmlformats.org/drawingml/2006/main" xmlns:r="http://schemas.openxmlformats.org/officeDocument/2006/relationships" xmlns:p="http://schemas.openxmlformats.org/presentationml/2006/main">
  <p:tag name="TIMING" val="|38.5"/>
</p:tagLst>
</file>

<file path=ppt/tags/tag7.xml><?xml version="1.0" encoding="utf-8"?>
<p:tagLst xmlns:a="http://schemas.openxmlformats.org/drawingml/2006/main" xmlns:r="http://schemas.openxmlformats.org/officeDocument/2006/relationships" xmlns:p="http://schemas.openxmlformats.org/presentationml/2006/main">
  <p:tag name="TIMING" val="|39.6"/>
</p:tagLst>
</file>

<file path=ppt/tags/tag8.xml><?xml version="1.0" encoding="utf-8"?>
<p:tagLst xmlns:a="http://schemas.openxmlformats.org/drawingml/2006/main" xmlns:r="http://schemas.openxmlformats.org/officeDocument/2006/relationships" xmlns:p="http://schemas.openxmlformats.org/presentationml/2006/main">
  <p:tag name="TIMING" val="|34.5|24.8"/>
</p:tagLst>
</file>

<file path=ppt/tags/tag9.xml><?xml version="1.0" encoding="utf-8"?>
<p:tagLst xmlns:a="http://schemas.openxmlformats.org/drawingml/2006/main" xmlns:r="http://schemas.openxmlformats.org/officeDocument/2006/relationships" xmlns:p="http://schemas.openxmlformats.org/presentationml/2006/main">
  <p:tag name="TIMING" val="|27|7.3|9.9"/>
</p:tagLst>
</file>

<file path=ppt/theme/theme1.xml><?xml version="1.0" encoding="utf-8"?>
<a:theme xmlns:a="http://schemas.openxmlformats.org/drawingml/2006/main" name="Refined Monochrome">
  <a:themeElements>
    <a:clrScheme name="Custom 57">
      <a:dk1>
        <a:srgbClr val="113D61"/>
      </a:dk1>
      <a:lt1>
        <a:srgbClr val="DCEBFF"/>
      </a:lt1>
      <a:dk2>
        <a:srgbClr val="000000"/>
      </a:dk2>
      <a:lt2>
        <a:srgbClr val="FFFFFF"/>
      </a:lt2>
      <a:accent1>
        <a:srgbClr val="3855B4"/>
      </a:accent1>
      <a:accent2>
        <a:srgbClr val="8E0000"/>
      </a:accent2>
      <a:accent3>
        <a:srgbClr val="DE0000"/>
      </a:accent3>
      <a:accent4>
        <a:srgbClr val="FFDCF2"/>
      </a:accent4>
      <a:accent5>
        <a:srgbClr val="DED2E3"/>
      </a:accent5>
      <a:accent6>
        <a:srgbClr val="F7F4F1"/>
      </a:accent6>
      <a:hlink>
        <a:srgbClr val="169C9A"/>
      </a:hlink>
      <a:folHlink>
        <a:srgbClr val="E15C3D"/>
      </a:folHlink>
    </a:clrScheme>
    <a:fontScheme name="Custom 23">
      <a:majorFont>
        <a:latin typeface="Bodoni MT"/>
        <a:ea typeface=""/>
        <a:cs typeface=""/>
      </a:majorFont>
      <a:minorFont>
        <a:latin typeface="Trade Gothic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fined Monochrome_Sales Presentation_win32_LW_V3" id="{5CA088F4-77D6-4E20-827C-8AA84F124F2F}" vid="{4489657A-662E-4C81-B6D3-306CF5BE48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2BAF2CE-2C32-498E-B467-6C60C376794B}">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1A4212-02C6-475D-B332-DC5017D04534}">
  <ds:schemaRefs>
    <ds:schemaRef ds:uri="http://schemas.microsoft.com/sharepoint/v3/contenttype/forms"/>
  </ds:schemaRefs>
</ds:datastoreItem>
</file>

<file path=customXml/itemProps3.xml><?xml version="1.0" encoding="utf-8"?>
<ds:datastoreItem xmlns:ds="http://schemas.openxmlformats.org/officeDocument/2006/customXml" ds:itemID="{52185BFC-6E97-4C88-9034-F2A7ED1C005E}">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{A4E57B49-2DE3-45A0-8C1A-60A497F1823F}6d9c11cc-ecb2-421f-a77c-9c9eb0d9f7c0-TF06775ce6-0568-4141-8b45-c4edfa2cc660_win32</Template>
  <TotalTime>4210</TotalTime>
  <Words>5323</Words>
  <Application>Microsoft Office PowerPoint</Application>
  <PresentationFormat>Widescreen</PresentationFormat>
  <Paragraphs>310</Paragraphs>
  <Slides>29</Slides>
  <Notes>28</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Amasis MT Pro Black</vt:lpstr>
      <vt:lpstr>Aptos</vt:lpstr>
      <vt:lpstr>Arial</vt:lpstr>
      <vt:lpstr>Bodoni MT</vt:lpstr>
      <vt:lpstr>Trade Gothic Next</vt:lpstr>
      <vt:lpstr>Refined Monochrome</vt:lpstr>
      <vt:lpstr>JOHN  20 – 21  The Empty tomb and  post resurrection appearances</vt:lpstr>
      <vt:lpstr>JOHN  20 – 21  The Empty tomb and  post resurrection appearances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21</vt:lpstr>
      <vt:lpstr>John 21:1-3</vt:lpstr>
      <vt:lpstr>John 21: 4-6</vt:lpstr>
      <vt:lpstr>PowerPoint Presentation</vt:lpstr>
      <vt:lpstr>John 21: 10-14</vt:lpstr>
      <vt:lpstr>John 21:15-16</vt:lpstr>
      <vt:lpstr>John 21:17-19</vt:lpstr>
      <vt:lpstr>John 21:17-19</vt:lpstr>
      <vt:lpstr>PowerPoint Presentation</vt:lpstr>
      <vt:lpstr>John 21:23</vt:lpstr>
      <vt:lpstr>John 21:24-25</vt:lpstr>
      <vt:lpstr>PowerPoint Presentation</vt:lpstr>
      <vt:lpstr> PRAYER    Gracious and loving Father,We thank You for walking with us through the Gospel of John .   We praise You for the witness of Your Son—the Word made flesh—and for the "I Am" promises that reveal His divine nature.  Thank You for every insight and every moment Your Spirit has been our Teacher during this season of study.  As we close this chapter, we ask that Your Word would not remain only in our minds, but be planted deeply in our hearts. When doubts arise, anchor us in Your truth; when we are weary, remind us that You are our source of Living Water. Help us to trust in the One who is the Way, the Truth, and the Life.  Deepen our faith and help us to abide in Christ each day. Shape us into people who reflect His light in a world that longs for hope, bearing fruit that brings You glory. May our belief grow stronger and our love become more like His.  In the name of Jesus Christ our Lord,  Amen.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20 - 21</dc:title>
  <dc:creator>B madden</dc:creator>
  <cp:lastModifiedBy>Dan Holsen</cp:lastModifiedBy>
  <cp:revision>14</cp:revision>
  <dcterms:created xsi:type="dcterms:W3CDTF">2026-02-16T20:32:54Z</dcterms:created>
  <dcterms:modified xsi:type="dcterms:W3CDTF">2026-03-11T17:04:04Z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