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6"/>
  </p:notesMasterIdLst>
  <p:sldIdLst>
    <p:sldId id="256" r:id="rId2"/>
    <p:sldId id="258" r:id="rId3"/>
    <p:sldId id="257" r:id="rId4"/>
    <p:sldId id="278" r:id="rId5"/>
    <p:sldId id="260" r:id="rId6"/>
    <p:sldId id="262" r:id="rId7"/>
    <p:sldId id="263" r:id="rId8"/>
    <p:sldId id="264" r:id="rId9"/>
    <p:sldId id="261" r:id="rId10"/>
    <p:sldId id="259" r:id="rId11"/>
    <p:sldId id="265" r:id="rId12"/>
    <p:sldId id="266" r:id="rId13"/>
    <p:sldId id="267" r:id="rId14"/>
    <p:sldId id="268" r:id="rId15"/>
    <p:sldId id="269" r:id="rId16"/>
    <p:sldId id="274" r:id="rId17"/>
    <p:sldId id="270" r:id="rId18"/>
    <p:sldId id="275" r:id="rId19"/>
    <p:sldId id="271" r:id="rId20"/>
    <p:sldId id="272" r:id="rId21"/>
    <p:sldId id="276" r:id="rId22"/>
    <p:sldId id="273" r:id="rId23"/>
    <p:sldId id="280"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8" d="100"/>
          <a:sy n="78" d="100"/>
        </p:scale>
        <p:origin x="83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53674-8372-4E34-B7B0-710AB1668340}" type="datetimeFigureOut">
              <a:rPr lang="en-US" smtClean="0"/>
              <a:t>2/16/2026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E0AF3-E320-457F-9AE3-3E7C26AACEF7}" type="slidenum">
              <a:rPr lang="en-US" smtClean="0"/>
              <a:t>‹#›</a:t>
            </a:fld>
            <a:endParaRPr lang="en-US" dirty="0"/>
          </a:p>
        </p:txBody>
      </p:sp>
    </p:spTree>
    <p:extLst>
      <p:ext uri="{BB962C8B-B14F-4D97-AF65-F5344CB8AC3E}">
        <p14:creationId xmlns:p14="http://schemas.microsoft.com/office/powerpoint/2010/main" val="3736679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Star 1 – this is why the disciples are troubled. They have left their fishing boats and nets their families their way of life to follow Jesus.  They believe He is the Son of God. And he is going to leave them? Now what do they do?  </a:t>
            </a:r>
          </a:p>
          <a:p>
            <a:r>
              <a:rPr lang="en-US" b="1" dirty="0"/>
              <a:t>2. This is where our lesson today begins.</a:t>
            </a:r>
          </a:p>
        </p:txBody>
      </p:sp>
      <p:sp>
        <p:nvSpPr>
          <p:cNvPr id="4" name="Slide Number Placeholder 3"/>
          <p:cNvSpPr>
            <a:spLocks noGrp="1"/>
          </p:cNvSpPr>
          <p:nvPr>
            <p:ph type="sldNum" sz="quarter" idx="5"/>
          </p:nvPr>
        </p:nvSpPr>
        <p:spPr/>
        <p:txBody>
          <a:bodyPr/>
          <a:lstStyle/>
          <a:p>
            <a:fld id="{39AE0AF3-E320-457F-9AE3-3E7C26AACEF7}" type="slidenum">
              <a:rPr lang="en-US" smtClean="0"/>
              <a:t>2</a:t>
            </a:fld>
            <a:endParaRPr lang="en-US" dirty="0"/>
          </a:p>
        </p:txBody>
      </p:sp>
    </p:spTree>
    <p:extLst>
      <p:ext uri="{BB962C8B-B14F-4D97-AF65-F5344CB8AC3E}">
        <p14:creationId xmlns:p14="http://schemas.microsoft.com/office/powerpoint/2010/main" val="1984154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dirty="0"/>
              <a:t>1.These verses have multiple interpretations from the Biblical Scholars.</a:t>
            </a:r>
          </a:p>
          <a:p>
            <a:pPr marL="0" indent="0">
              <a:buNone/>
            </a:pPr>
            <a:r>
              <a:rPr lang="en-US" b="1"/>
              <a:t>2.The </a:t>
            </a:r>
            <a:r>
              <a:rPr lang="en-US" b="1" dirty="0"/>
              <a:t>World would not see Him again but Jesus appeared to the Apostles, to Mary and according to Paul’s letters to the Corinthians to more than 500 brothers.</a:t>
            </a:r>
          </a:p>
          <a:p>
            <a:r>
              <a:rPr lang="en-US" b="1" dirty="0"/>
              <a:t>3. On that day might also refer to the day of Pentecost when the Holy Spirit comes and teaches them everything. The HS remains with them, and dwells within the believers.</a:t>
            </a:r>
          </a:p>
          <a:p>
            <a:r>
              <a:rPr lang="en-US" b="1" dirty="0"/>
              <a:t>For the people of Israel, God seemed distant or remote but  The Incarnation, when God became human, along with the in-dwelling Holy Spirit makes relationship with God a reality.</a:t>
            </a:r>
          </a:p>
        </p:txBody>
      </p:sp>
      <p:sp>
        <p:nvSpPr>
          <p:cNvPr id="4" name="Slide Number Placeholder 3"/>
          <p:cNvSpPr>
            <a:spLocks noGrp="1"/>
          </p:cNvSpPr>
          <p:nvPr>
            <p:ph type="sldNum" sz="quarter" idx="5"/>
          </p:nvPr>
        </p:nvSpPr>
        <p:spPr/>
        <p:txBody>
          <a:bodyPr/>
          <a:lstStyle/>
          <a:p>
            <a:fld id="{39AE0AF3-E320-457F-9AE3-3E7C26AACEF7}" type="slidenum">
              <a:rPr lang="en-US" smtClean="0"/>
              <a:t>17</a:t>
            </a:fld>
            <a:endParaRPr lang="en-US" dirty="0"/>
          </a:p>
        </p:txBody>
      </p:sp>
    </p:spTree>
    <p:extLst>
      <p:ext uri="{BB962C8B-B14F-4D97-AF65-F5344CB8AC3E}">
        <p14:creationId xmlns:p14="http://schemas.microsoft.com/office/powerpoint/2010/main" val="380229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dirty="0"/>
              <a:t>1.Judas is asking why Jesus would not show himself to the entire world. </a:t>
            </a:r>
          </a:p>
          <a:p>
            <a:pPr marL="0" indent="0">
              <a:buNone/>
            </a:pPr>
            <a:r>
              <a:rPr lang="en-US" b="1" dirty="0"/>
              <a:t>2.In the Gospels of Mark and Matthew, they call him Thaddeus.  Acts 1: Peter describes the post resurrection appearances  </a:t>
            </a:r>
          </a:p>
          <a:p>
            <a:pPr marL="0" indent="0">
              <a:buNone/>
            </a:pPr>
            <a:r>
              <a:rPr lang="en-US" b="1" dirty="0"/>
              <a:t>3. If you do not keep Jesus’ words you are rejecting God.</a:t>
            </a:r>
          </a:p>
        </p:txBody>
      </p:sp>
      <p:sp>
        <p:nvSpPr>
          <p:cNvPr id="4" name="Slide Number Placeholder 3"/>
          <p:cNvSpPr>
            <a:spLocks noGrp="1"/>
          </p:cNvSpPr>
          <p:nvPr>
            <p:ph type="sldNum" sz="quarter" idx="5"/>
          </p:nvPr>
        </p:nvSpPr>
        <p:spPr/>
        <p:txBody>
          <a:bodyPr/>
          <a:lstStyle/>
          <a:p>
            <a:fld id="{39AE0AF3-E320-457F-9AE3-3E7C26AACEF7}" type="slidenum">
              <a:rPr lang="en-US" smtClean="0"/>
              <a:t>19</a:t>
            </a:fld>
            <a:endParaRPr lang="en-US" dirty="0"/>
          </a:p>
        </p:txBody>
      </p:sp>
    </p:spTree>
    <p:extLst>
      <p:ext uri="{BB962C8B-B14F-4D97-AF65-F5344CB8AC3E}">
        <p14:creationId xmlns:p14="http://schemas.microsoft.com/office/powerpoint/2010/main" val="197686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Jesus is again trying to calm his disciples and remove their fears. They are worried about His leaving in the tension of the religious and political world they live in. </a:t>
            </a:r>
          </a:p>
          <a:p>
            <a:r>
              <a:rPr lang="en-US" b="1" dirty="0"/>
              <a:t>The Peace of Jesus is what you experience when you know you are in the presence of God and He is in control.  </a:t>
            </a:r>
          </a:p>
        </p:txBody>
      </p:sp>
      <p:sp>
        <p:nvSpPr>
          <p:cNvPr id="4" name="Slide Number Placeholder 3"/>
          <p:cNvSpPr>
            <a:spLocks noGrp="1"/>
          </p:cNvSpPr>
          <p:nvPr>
            <p:ph type="sldNum" sz="quarter" idx="5"/>
          </p:nvPr>
        </p:nvSpPr>
        <p:spPr/>
        <p:txBody>
          <a:bodyPr/>
          <a:lstStyle/>
          <a:p>
            <a:fld id="{39AE0AF3-E320-457F-9AE3-3E7C26AACEF7}" type="slidenum">
              <a:rPr lang="en-US" smtClean="0"/>
              <a:t>21</a:t>
            </a:fld>
            <a:endParaRPr lang="en-US" dirty="0"/>
          </a:p>
        </p:txBody>
      </p:sp>
    </p:spTree>
    <p:extLst>
      <p:ext uri="{BB962C8B-B14F-4D97-AF65-F5344CB8AC3E}">
        <p14:creationId xmlns:p14="http://schemas.microsoft.com/office/powerpoint/2010/main" val="405174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b="1" dirty="0"/>
              <a:t>The word for love used in vs 28 is Agape. </a:t>
            </a:r>
            <a:r>
              <a:rPr lang="en-US" sz="1200" b="1" i="0" kern="1200" dirty="0">
                <a:solidFill>
                  <a:schemeClr val="tx1"/>
                </a:solidFill>
                <a:effectLst/>
                <a:latin typeface="+mn-lt"/>
                <a:ea typeface="+mn-ea"/>
                <a:cs typeface="+mn-cs"/>
              </a:rPr>
              <a:t>Agape love is the unconditional, selfless, and sacrificial love that God shows to us and that we are to show to others.</a:t>
            </a:r>
          </a:p>
          <a:p>
            <a:pPr marL="0" indent="0">
              <a:buNone/>
            </a:pPr>
            <a:r>
              <a:rPr lang="en-US" sz="1200" b="1" i="0" kern="1200" dirty="0">
                <a:solidFill>
                  <a:schemeClr val="tx1"/>
                </a:solidFill>
                <a:effectLst/>
                <a:latin typeface="+mn-lt"/>
                <a:ea typeface="+mn-ea"/>
                <a:cs typeface="+mn-cs"/>
              </a:rPr>
              <a:t>The phrase the Father is greater than I has been used by some heretical sects to suggest that Jesus is less than the Father or less than God. But scripture does not support that. </a:t>
            </a:r>
          </a:p>
          <a:p>
            <a:pPr marL="0" indent="0">
              <a:buNone/>
            </a:pPr>
            <a:r>
              <a:rPr lang="en-US" sz="1200" b="1" i="0" kern="1200" dirty="0">
                <a:solidFill>
                  <a:schemeClr val="tx1"/>
                </a:solidFill>
                <a:effectLst/>
                <a:latin typeface="+mn-lt"/>
                <a:ea typeface="+mn-ea"/>
                <a:cs typeface="+mn-cs"/>
              </a:rPr>
              <a:t>Here are a few of the verses in John where Jesus talks about the relationship of Father and Son.</a:t>
            </a:r>
          </a:p>
          <a:p>
            <a:pPr marL="0" indent="0">
              <a:buNone/>
            </a:pPr>
            <a:r>
              <a:rPr lang="en-US" b="1" dirty="0"/>
              <a:t>2. At this point they do not understand everything. Some probably still think He would remain and be King. </a:t>
            </a:r>
          </a:p>
          <a:p>
            <a:pPr marL="0" indent="0">
              <a:buNone/>
            </a:pPr>
            <a:r>
              <a:rPr lang="en-US" b="1" dirty="0"/>
              <a:t>3. In chapter 15 and 16 the dialogues in the upper room continue. This last phrase make biblical scholars believe that </a:t>
            </a:r>
          </a:p>
          <a:p>
            <a:pPr marL="0" indent="0">
              <a:buNone/>
            </a:pPr>
            <a:r>
              <a:rPr lang="en-US" b="1" dirty="0"/>
              <a:t>This chapter is out of place. It sounds as if this should be place just before Judas turns Jesus over to the authorities. </a:t>
            </a:r>
          </a:p>
        </p:txBody>
      </p:sp>
      <p:sp>
        <p:nvSpPr>
          <p:cNvPr id="4" name="Slide Number Placeholder 3"/>
          <p:cNvSpPr>
            <a:spLocks noGrp="1"/>
          </p:cNvSpPr>
          <p:nvPr>
            <p:ph type="sldNum" sz="quarter" idx="5"/>
          </p:nvPr>
        </p:nvSpPr>
        <p:spPr/>
        <p:txBody>
          <a:bodyPr/>
          <a:lstStyle/>
          <a:p>
            <a:fld id="{39AE0AF3-E320-457F-9AE3-3E7C26AACEF7}" type="slidenum">
              <a:rPr lang="en-US" smtClean="0"/>
              <a:t>22</a:t>
            </a:fld>
            <a:endParaRPr lang="en-US" dirty="0"/>
          </a:p>
        </p:txBody>
      </p:sp>
    </p:spTree>
    <p:extLst>
      <p:ext uri="{BB962C8B-B14F-4D97-AF65-F5344CB8AC3E}">
        <p14:creationId xmlns:p14="http://schemas.microsoft.com/office/powerpoint/2010/main" val="398851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1 The disciples are uncertain about their future or the future of this community if Jesus leaves them. Jesus comforts them. Do not trouble your hearts. Believe in me. They should recall the miracles and signs they have witnessed and know that He is God. God is never not in control.</a:t>
            </a:r>
          </a:p>
          <a:p>
            <a:pPr marL="0" indent="0">
              <a:buNone/>
            </a:pPr>
            <a:r>
              <a:rPr lang="en-US" b="1" dirty="0"/>
              <a:t>2. Isn’t this appropriate?  The Church is often described as the bride of Christ. </a:t>
            </a:r>
            <a:r>
              <a:rPr lang="en-US" sz="1200" b="1" dirty="0"/>
              <a:t>Just as there was a betrothal period in biblical times during which the bride and groom were separated until the wedding, so is the bride of Christ separate from her Bridegroom during the church age. </a:t>
            </a:r>
          </a:p>
          <a:p>
            <a:pPr marL="0" indent="0">
              <a:buNone/>
            </a:pPr>
            <a:r>
              <a:rPr lang="en-US" sz="1200" b="1" dirty="0"/>
              <a:t>Her responsibility during the betrothal period is to be faithful to Him.</a:t>
            </a:r>
          </a:p>
          <a:p>
            <a:pPr marL="0" indent="0">
              <a:buNone/>
            </a:pPr>
            <a:r>
              <a:rPr lang="en-US" sz="1200" b="1" dirty="0"/>
              <a:t>The dwelling places or homes were often shared with many family members.  Some translations use the word “mansions” instead of dwelling place. That is not what the Greek word implies. But the word may be used more as an interpretation of what heaven is thought to be like.</a:t>
            </a:r>
          </a:p>
          <a:p>
            <a:pPr marL="0" indent="0">
              <a:buNone/>
            </a:pPr>
            <a:endParaRPr lang="en-US" sz="1200" b="1" dirty="0"/>
          </a:p>
          <a:p>
            <a:endParaRPr lang="en-US" b="1" dirty="0"/>
          </a:p>
        </p:txBody>
      </p:sp>
      <p:sp>
        <p:nvSpPr>
          <p:cNvPr id="4" name="Slide Number Placeholder 3"/>
          <p:cNvSpPr>
            <a:spLocks noGrp="1"/>
          </p:cNvSpPr>
          <p:nvPr>
            <p:ph type="sldNum" sz="quarter" idx="5"/>
          </p:nvPr>
        </p:nvSpPr>
        <p:spPr/>
        <p:txBody>
          <a:bodyPr/>
          <a:lstStyle/>
          <a:p>
            <a:fld id="{39AE0AF3-E320-457F-9AE3-3E7C26AACEF7}" type="slidenum">
              <a:rPr lang="en-US" smtClean="0"/>
              <a:t>5</a:t>
            </a:fld>
            <a:endParaRPr lang="en-US" dirty="0"/>
          </a:p>
        </p:txBody>
      </p:sp>
    </p:spTree>
    <p:extLst>
      <p:ext uri="{BB962C8B-B14F-4D97-AF65-F5344CB8AC3E}">
        <p14:creationId xmlns:p14="http://schemas.microsoft.com/office/powerpoint/2010/main" val="201898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1Thomas is often depicted as the doubter, but in an earlier chapter he was willing to face death to follow Jesus. Here he is asking a question. He does not know where Jesus is going.</a:t>
            </a:r>
          </a:p>
          <a:p>
            <a:r>
              <a:rPr lang="en-US" b="1" dirty="0"/>
              <a:t>2. The English does not have the same meaning as the Greek or Hebrew understanding of these words, so lets look at them a bit closer</a:t>
            </a:r>
          </a:p>
          <a:p>
            <a:endParaRPr lang="en-US" b="1" dirty="0"/>
          </a:p>
        </p:txBody>
      </p:sp>
      <p:sp>
        <p:nvSpPr>
          <p:cNvPr id="4" name="Slide Number Placeholder 3"/>
          <p:cNvSpPr>
            <a:spLocks noGrp="1"/>
          </p:cNvSpPr>
          <p:nvPr>
            <p:ph type="sldNum" sz="quarter" idx="5"/>
          </p:nvPr>
        </p:nvSpPr>
        <p:spPr/>
        <p:txBody>
          <a:bodyPr/>
          <a:lstStyle/>
          <a:p>
            <a:fld id="{39AE0AF3-E320-457F-9AE3-3E7C26AACEF7}" type="slidenum">
              <a:rPr lang="en-US" smtClean="0"/>
              <a:t>6</a:t>
            </a:fld>
            <a:endParaRPr lang="en-US" dirty="0"/>
          </a:p>
        </p:txBody>
      </p:sp>
    </p:spTree>
    <p:extLst>
      <p:ext uri="{BB962C8B-B14F-4D97-AF65-F5344CB8AC3E}">
        <p14:creationId xmlns:p14="http://schemas.microsoft.com/office/powerpoint/2010/main" val="286460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E0AF3-E320-457F-9AE3-3E7C26AACEF7}" type="slidenum">
              <a:rPr lang="en-US" smtClean="0"/>
              <a:t>7</a:t>
            </a:fld>
            <a:endParaRPr lang="en-US" dirty="0"/>
          </a:p>
        </p:txBody>
      </p:sp>
    </p:spTree>
    <p:extLst>
      <p:ext uri="{BB962C8B-B14F-4D97-AF65-F5344CB8AC3E}">
        <p14:creationId xmlns:p14="http://schemas.microsoft.com/office/powerpoint/2010/main" val="266789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the Old Testament and for Jews such as the Sadducees Life did not mean eternal life. Life in this world would be filled with God’s blessing if you follow the LAW of God given to Moses.</a:t>
            </a:r>
          </a:p>
        </p:txBody>
      </p:sp>
      <p:sp>
        <p:nvSpPr>
          <p:cNvPr id="4" name="Slide Number Placeholder 3"/>
          <p:cNvSpPr>
            <a:spLocks noGrp="1"/>
          </p:cNvSpPr>
          <p:nvPr>
            <p:ph type="sldNum" sz="quarter" idx="5"/>
          </p:nvPr>
        </p:nvSpPr>
        <p:spPr/>
        <p:txBody>
          <a:bodyPr/>
          <a:lstStyle/>
          <a:p>
            <a:fld id="{39AE0AF3-E320-457F-9AE3-3E7C26AACEF7}" type="slidenum">
              <a:rPr lang="en-US" smtClean="0"/>
              <a:t>10</a:t>
            </a:fld>
            <a:endParaRPr lang="en-US" dirty="0"/>
          </a:p>
        </p:txBody>
      </p:sp>
    </p:spTree>
    <p:extLst>
      <p:ext uri="{BB962C8B-B14F-4D97-AF65-F5344CB8AC3E}">
        <p14:creationId xmlns:p14="http://schemas.microsoft.com/office/powerpoint/2010/main" val="209459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b="1" dirty="0"/>
              <a:t>Jesus is God. He is the way, the only way. He does not say “A” way but the way.  And he follows this up with </a:t>
            </a:r>
          </a:p>
          <a:p>
            <a:pPr marL="228600" indent="-228600">
              <a:buAutoNum type="arabicPeriod"/>
            </a:pPr>
            <a:r>
              <a:rPr lang="en-US" b="1" dirty="0"/>
              <a:t>That sounds a bit narrow doesn’t it? It is limiting. And this is a difficult thing to understand.  But he had the same message in Luke 13</a:t>
            </a:r>
          </a:p>
          <a:p>
            <a:pPr marL="228600" indent="-228600">
              <a:buAutoNum type="arabicPeriod"/>
            </a:pPr>
            <a:r>
              <a:rPr lang="en-US" b="1" dirty="0"/>
              <a:t>So what is the criteria for getting to heaven? It is a relationship with Jesus.  You have to really know Jesus because He is the way.</a:t>
            </a:r>
          </a:p>
        </p:txBody>
      </p:sp>
      <p:sp>
        <p:nvSpPr>
          <p:cNvPr id="4" name="Slide Number Placeholder 3"/>
          <p:cNvSpPr>
            <a:spLocks noGrp="1"/>
          </p:cNvSpPr>
          <p:nvPr>
            <p:ph type="sldNum" sz="quarter" idx="5"/>
          </p:nvPr>
        </p:nvSpPr>
        <p:spPr/>
        <p:txBody>
          <a:bodyPr/>
          <a:lstStyle/>
          <a:p>
            <a:fld id="{39AE0AF3-E320-457F-9AE3-3E7C26AACEF7}" type="slidenum">
              <a:rPr lang="en-US" smtClean="0"/>
              <a:t>11</a:t>
            </a:fld>
            <a:endParaRPr lang="en-US" dirty="0"/>
          </a:p>
        </p:txBody>
      </p:sp>
    </p:spTree>
    <p:extLst>
      <p:ext uri="{BB962C8B-B14F-4D97-AF65-F5344CB8AC3E}">
        <p14:creationId xmlns:p14="http://schemas.microsoft.com/office/powerpoint/2010/main" val="32004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Moses had asked to see the glory of God and he was refused.  God would only let him see his backside as he walked away.  Exodus 33.</a:t>
            </a:r>
          </a:p>
        </p:txBody>
      </p:sp>
      <p:sp>
        <p:nvSpPr>
          <p:cNvPr id="4" name="Slide Number Placeholder 3"/>
          <p:cNvSpPr>
            <a:spLocks noGrp="1"/>
          </p:cNvSpPr>
          <p:nvPr>
            <p:ph type="sldNum" sz="quarter" idx="5"/>
          </p:nvPr>
        </p:nvSpPr>
        <p:spPr/>
        <p:txBody>
          <a:bodyPr/>
          <a:lstStyle/>
          <a:p>
            <a:fld id="{39AE0AF3-E320-457F-9AE3-3E7C26AACEF7}" type="slidenum">
              <a:rPr lang="en-US" smtClean="0"/>
              <a:t>12</a:t>
            </a:fld>
            <a:endParaRPr lang="en-US" dirty="0"/>
          </a:p>
        </p:txBody>
      </p:sp>
    </p:spTree>
    <p:extLst>
      <p:ext uri="{BB962C8B-B14F-4D97-AF65-F5344CB8AC3E}">
        <p14:creationId xmlns:p14="http://schemas.microsoft.com/office/powerpoint/2010/main" val="2638850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dirty="0"/>
              <a:t>1.Paul preached and taught and performed miracles for twenty years. </a:t>
            </a:r>
          </a:p>
          <a:p>
            <a:pPr marL="0" indent="0">
              <a:buNone/>
            </a:pPr>
            <a:r>
              <a:rPr lang="en-US" b="1" dirty="0"/>
              <a:t>2. In prayer we call out to Jesus to fulfill His purpose not just to satisfy a whim.  In Chapter 15 Jesus says it again. </a:t>
            </a:r>
            <a:r>
              <a:rPr lang="en-US" sz="1200" b="1" i="0" kern="1200" baseline="30000" dirty="0">
                <a:solidFill>
                  <a:schemeClr val="tx1"/>
                </a:solidFill>
                <a:effectLst/>
                <a:latin typeface="+mn-lt"/>
                <a:ea typeface="+mn-ea"/>
                <a:cs typeface="+mn-cs"/>
              </a:rPr>
              <a:t>7 </a:t>
            </a:r>
            <a:r>
              <a:rPr lang="en-US" sz="1200" b="1" i="0" kern="1200" dirty="0">
                <a:solidFill>
                  <a:schemeClr val="tx1"/>
                </a:solidFill>
                <a:effectLst/>
                <a:latin typeface="+mn-lt"/>
                <a:ea typeface="+mn-ea"/>
                <a:cs typeface="+mn-cs"/>
              </a:rPr>
              <a:t>If you remain in me and my words remain in you, ask for whatever you want and it will be done for you.</a:t>
            </a:r>
          </a:p>
          <a:p>
            <a:pPr marL="0" indent="0">
              <a:buNone/>
            </a:pPr>
            <a:r>
              <a:rPr lang="en-US" sz="1200" b="1" i="0" kern="1200" dirty="0">
                <a:solidFill>
                  <a:schemeClr val="tx1"/>
                </a:solidFill>
                <a:effectLst/>
                <a:latin typeface="+mn-lt"/>
                <a:ea typeface="+mn-ea"/>
                <a:cs typeface="+mn-cs"/>
              </a:rPr>
              <a:t> </a:t>
            </a:r>
            <a:r>
              <a:rPr lang="en-US" sz="1200" b="1" i="0" kern="1200" baseline="30000" dirty="0">
                <a:solidFill>
                  <a:schemeClr val="tx1"/>
                </a:solidFill>
                <a:effectLst/>
                <a:latin typeface="+mn-lt"/>
                <a:ea typeface="+mn-ea"/>
                <a:cs typeface="+mn-cs"/>
              </a:rPr>
              <a:t>8 </a:t>
            </a:r>
            <a:r>
              <a:rPr lang="en-US" sz="1200" b="1" i="0" kern="1200" dirty="0">
                <a:solidFill>
                  <a:schemeClr val="tx1"/>
                </a:solidFill>
                <a:effectLst/>
                <a:latin typeface="+mn-lt"/>
                <a:ea typeface="+mn-ea"/>
                <a:cs typeface="+mn-cs"/>
              </a:rPr>
              <a:t>By this is my Father glorified, that you bear much fruit and become my disciples</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9AE0AF3-E320-457F-9AE3-3E7C26AACEF7}" type="slidenum">
              <a:rPr lang="en-US" smtClean="0"/>
              <a:t>14</a:t>
            </a:fld>
            <a:endParaRPr lang="en-US" dirty="0"/>
          </a:p>
        </p:txBody>
      </p:sp>
    </p:spTree>
    <p:extLst>
      <p:ext uri="{BB962C8B-B14F-4D97-AF65-F5344CB8AC3E}">
        <p14:creationId xmlns:p14="http://schemas.microsoft.com/office/powerpoint/2010/main" val="367985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He is not going to abandon them. He will empower them with the Holy Spirit and the Spirit will remain with them.</a:t>
            </a:r>
          </a:p>
        </p:txBody>
      </p:sp>
      <p:sp>
        <p:nvSpPr>
          <p:cNvPr id="4" name="Slide Number Placeholder 3"/>
          <p:cNvSpPr>
            <a:spLocks noGrp="1"/>
          </p:cNvSpPr>
          <p:nvPr>
            <p:ph type="sldNum" sz="quarter" idx="5"/>
          </p:nvPr>
        </p:nvSpPr>
        <p:spPr/>
        <p:txBody>
          <a:bodyPr/>
          <a:lstStyle/>
          <a:p>
            <a:fld id="{39AE0AF3-E320-457F-9AE3-3E7C26AACEF7}" type="slidenum">
              <a:rPr lang="en-US" smtClean="0"/>
              <a:t>15</a:t>
            </a:fld>
            <a:endParaRPr lang="en-US" dirty="0"/>
          </a:p>
        </p:txBody>
      </p:sp>
    </p:spTree>
    <p:extLst>
      <p:ext uri="{BB962C8B-B14F-4D97-AF65-F5344CB8AC3E}">
        <p14:creationId xmlns:p14="http://schemas.microsoft.com/office/powerpoint/2010/main" val="262517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33577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349837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5158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3895617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6671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2747537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3079646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101855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258899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176777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292717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192923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149360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63093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607951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A1E5E4-1B3A-4F1A-A07A-2A6A66D0E477}" type="datetimeFigureOut">
              <a:rPr lang="en-US" smtClean="0"/>
              <a:t>2/16/2026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EBC2E3-2D43-4BE0-A075-938F21B74F1D}" type="slidenum">
              <a:rPr lang="en-US" smtClean="0"/>
              <a:t>‹#›</a:t>
            </a:fld>
            <a:endParaRPr lang="en-US" dirty="0"/>
          </a:p>
        </p:txBody>
      </p:sp>
    </p:spTree>
    <p:extLst>
      <p:ext uri="{BB962C8B-B14F-4D97-AF65-F5344CB8AC3E}">
        <p14:creationId xmlns:p14="http://schemas.microsoft.com/office/powerpoint/2010/main" val="85435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A1E5E4-1B3A-4F1A-A07A-2A6A66D0E477}" type="datetimeFigureOut">
              <a:rPr lang="en-US" smtClean="0"/>
              <a:t>2/16/2026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EBC2E3-2D43-4BE0-A075-938F21B74F1D}" type="slidenum">
              <a:rPr lang="en-US" smtClean="0"/>
              <a:t>‹#›</a:t>
            </a:fld>
            <a:endParaRPr lang="en-US" dirty="0"/>
          </a:p>
        </p:txBody>
      </p:sp>
    </p:spTree>
    <p:extLst>
      <p:ext uri="{BB962C8B-B14F-4D97-AF65-F5344CB8AC3E}">
        <p14:creationId xmlns:p14="http://schemas.microsoft.com/office/powerpoint/2010/main" val="68922833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1.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13.m4a"/><Relationship Id="rId7" Type="http://schemas.openxmlformats.org/officeDocument/2006/relationships/image" Target="../media/image14.jpe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1.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6.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20.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EEA0-4C4B-E789-175B-B6353868C313}"/>
              </a:ext>
            </a:extLst>
          </p:cNvPr>
          <p:cNvSpPr>
            <a:spLocks noGrp="1"/>
          </p:cNvSpPr>
          <p:nvPr>
            <p:ph type="ctrTitle"/>
          </p:nvPr>
        </p:nvSpPr>
        <p:spPr>
          <a:xfrm>
            <a:off x="1507067" y="2030179"/>
            <a:ext cx="7766936" cy="1646302"/>
          </a:xfrm>
        </p:spPr>
        <p:txBody>
          <a:bodyPr/>
          <a:lstStyle/>
          <a:p>
            <a:r>
              <a:rPr lang="en-US" b="1" dirty="0"/>
              <a:t>John 14</a:t>
            </a:r>
          </a:p>
        </p:txBody>
      </p:sp>
      <p:sp>
        <p:nvSpPr>
          <p:cNvPr id="3" name="Subtitle 2">
            <a:extLst>
              <a:ext uri="{FF2B5EF4-FFF2-40B4-BE49-F238E27FC236}">
                <a16:creationId xmlns:a16="http://schemas.microsoft.com/office/drawing/2014/main" id="{B07BE580-4D05-0C70-7739-80355F7C1A8D}"/>
              </a:ext>
            </a:extLst>
          </p:cNvPr>
          <p:cNvSpPr>
            <a:spLocks noGrp="1"/>
          </p:cNvSpPr>
          <p:nvPr>
            <p:ph type="subTitle" idx="1"/>
          </p:nvPr>
        </p:nvSpPr>
        <p:spPr>
          <a:xfrm>
            <a:off x="1568613" y="3676481"/>
            <a:ext cx="7766936" cy="1096899"/>
          </a:xfrm>
        </p:spPr>
        <p:txBody>
          <a:bodyPr>
            <a:normAutofit/>
          </a:bodyPr>
          <a:lstStyle/>
          <a:p>
            <a:r>
              <a:rPr lang="en-US" sz="2400" dirty="0"/>
              <a:t>Jesus, The Way, the Truth, and the Life</a:t>
            </a:r>
          </a:p>
          <a:p>
            <a:r>
              <a:rPr lang="en-US" sz="2400" dirty="0"/>
              <a:t>The Promise of the Holy Spirit</a:t>
            </a:r>
          </a:p>
        </p:txBody>
      </p:sp>
      <p:pic>
        <p:nvPicPr>
          <p:cNvPr id="1026" name="Picture 2">
            <a:extLst>
              <a:ext uri="{FF2B5EF4-FFF2-40B4-BE49-F238E27FC236}">
                <a16:creationId xmlns:a16="http://schemas.microsoft.com/office/drawing/2014/main" id="{5D2D853E-63D8-CAA8-9AF6-550401ADA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11" y="471632"/>
            <a:ext cx="3339243" cy="2036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CEE14E-3887-737D-B1F8-0A84176B8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725" y="4687148"/>
            <a:ext cx="3073644" cy="173253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21F92BF6-5180-7923-D92B-A73D407871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79121277"/>
      </p:ext>
    </p:extLst>
  </p:cSld>
  <p:clrMapOvr>
    <a:masterClrMapping/>
  </p:clrMapOvr>
  <mc:AlternateContent xmlns:mc="http://schemas.openxmlformats.org/markup-compatibility/2006" xmlns:p14="http://schemas.microsoft.com/office/powerpoint/2010/main">
    <mc:Choice Requires="p14">
      <p:transition spd="slow" p14:dur="2000" advTm="21855"/>
    </mc:Choice>
    <mc:Fallback xmlns="">
      <p:transition spd="slow" advTm="2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C2F4-1D35-4C7F-667C-FCD6E3F92F2C}"/>
              </a:ext>
            </a:extLst>
          </p:cNvPr>
          <p:cNvSpPr>
            <a:spLocks noGrp="1"/>
          </p:cNvSpPr>
          <p:nvPr>
            <p:ph type="title"/>
          </p:nvPr>
        </p:nvSpPr>
        <p:spPr/>
        <p:txBody>
          <a:bodyPr/>
          <a:lstStyle/>
          <a:p>
            <a:r>
              <a:rPr lang="en-US" b="1" dirty="0"/>
              <a:t>And the “Life”</a:t>
            </a:r>
            <a:br>
              <a:rPr lang="en-US" b="1" dirty="0"/>
            </a:br>
            <a:r>
              <a:rPr lang="en-US" b="1" dirty="0"/>
              <a:t>A lifestyle of righteousness</a:t>
            </a:r>
          </a:p>
        </p:txBody>
      </p:sp>
      <p:sp>
        <p:nvSpPr>
          <p:cNvPr id="3" name="Content Placeholder 2">
            <a:extLst>
              <a:ext uri="{FF2B5EF4-FFF2-40B4-BE49-F238E27FC236}">
                <a16:creationId xmlns:a16="http://schemas.microsoft.com/office/drawing/2014/main" id="{FB65397C-CB72-B599-8D01-C5AB6E2703C7}"/>
              </a:ext>
            </a:extLst>
          </p:cNvPr>
          <p:cNvSpPr>
            <a:spLocks noGrp="1"/>
          </p:cNvSpPr>
          <p:nvPr>
            <p:ph idx="1"/>
          </p:nvPr>
        </p:nvSpPr>
        <p:spPr/>
        <p:txBody>
          <a:bodyPr>
            <a:normAutofit/>
          </a:bodyPr>
          <a:lstStyle/>
          <a:p>
            <a:r>
              <a:rPr lang="en-US" sz="2400" dirty="0"/>
              <a:t>Psalm 16:11 </a:t>
            </a:r>
            <a:r>
              <a:rPr lang="en-US" sz="2400" b="1" dirty="0"/>
              <a:t>You make known to me the </a:t>
            </a:r>
            <a:r>
              <a:rPr lang="en-US" sz="2400" b="1" i="1" dirty="0"/>
              <a:t>path of life</a:t>
            </a:r>
            <a:r>
              <a:rPr lang="en-US" sz="2400" b="1" dirty="0"/>
              <a:t>;</a:t>
            </a:r>
            <a:br>
              <a:rPr lang="en-US" sz="2400" b="1" dirty="0"/>
            </a:br>
            <a:r>
              <a:rPr lang="en-US" sz="2400" b="1" dirty="0"/>
              <a:t>   			   you will fill me with joy in your presence,</a:t>
            </a:r>
            <a:br>
              <a:rPr lang="en-US" sz="2400" b="1" dirty="0"/>
            </a:br>
            <a:r>
              <a:rPr lang="en-US" sz="2400" b="1" dirty="0"/>
              <a:t>    			   with eternal pleasures at your right hand.</a:t>
            </a:r>
          </a:p>
          <a:p>
            <a:r>
              <a:rPr lang="en-US" sz="2400" dirty="0"/>
              <a:t>Proverb 6:23 </a:t>
            </a:r>
            <a:r>
              <a:rPr lang="en-US" sz="2400" b="1" dirty="0"/>
              <a:t>For the commandment is a lamp and the 						teaching a light, and the reproofs of 							discipline </a:t>
            </a:r>
            <a:r>
              <a:rPr lang="en-US" sz="2400" b="1" i="1" dirty="0"/>
              <a:t>are the way of life</a:t>
            </a:r>
            <a:endParaRPr lang="en-US" sz="2400" i="1" dirty="0"/>
          </a:p>
          <a:p>
            <a:r>
              <a:rPr lang="en-US" sz="2400" dirty="0"/>
              <a:t>Proverbs 10:17  </a:t>
            </a:r>
            <a:r>
              <a:rPr lang="en-US" sz="2400" b="1" dirty="0"/>
              <a:t>Whoever heeds instruction is on the 						   </a:t>
            </a:r>
            <a:r>
              <a:rPr lang="en-US" sz="2400" b="1" i="1" dirty="0"/>
              <a:t>path to life</a:t>
            </a:r>
            <a:r>
              <a:rPr lang="en-US" sz="2400" b="1" dirty="0"/>
              <a:t>, but one who rejects a 						        rebuke goes astray.</a:t>
            </a:r>
          </a:p>
        </p:txBody>
      </p:sp>
      <p:sp>
        <p:nvSpPr>
          <p:cNvPr id="4" name="Star: 5 Points 3">
            <a:extLst>
              <a:ext uri="{FF2B5EF4-FFF2-40B4-BE49-F238E27FC236}">
                <a16:creationId xmlns:a16="http://schemas.microsoft.com/office/drawing/2014/main" id="{164DC8E0-D694-FC23-4227-35B6D3F5C921}"/>
              </a:ext>
            </a:extLst>
          </p:cNvPr>
          <p:cNvSpPr/>
          <p:nvPr/>
        </p:nvSpPr>
        <p:spPr>
          <a:xfrm>
            <a:off x="8203224" y="5489035"/>
            <a:ext cx="729761" cy="7825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4E7242BF-8B42-1AE0-1745-374FADF7BDD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065661897"/>
      </p:ext>
    </p:extLst>
  </p:cSld>
  <p:clrMapOvr>
    <a:masterClrMapping/>
  </p:clrMapOvr>
  <mc:AlternateContent xmlns:mc="http://schemas.openxmlformats.org/markup-compatibility/2006" xmlns:p14="http://schemas.microsoft.com/office/powerpoint/2010/main">
    <mc:Choice Requires="p14">
      <p:transition spd="slow" p14:dur="2000" advTm="59955"/>
    </mc:Choice>
    <mc:Fallback xmlns="">
      <p:transition spd="slow" advTm="5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AD88-CDF0-EA56-3046-C11772DB661A}"/>
              </a:ext>
            </a:extLst>
          </p:cNvPr>
          <p:cNvSpPr>
            <a:spLocks noGrp="1"/>
          </p:cNvSpPr>
          <p:nvPr>
            <p:ph type="title"/>
          </p:nvPr>
        </p:nvSpPr>
        <p:spPr/>
        <p:txBody>
          <a:bodyPr/>
          <a:lstStyle/>
          <a:p>
            <a:r>
              <a:rPr lang="en-US" b="1" dirty="0"/>
              <a:t>I Am </a:t>
            </a:r>
            <a:r>
              <a:rPr lang="en-US" b="1" dirty="0">
                <a:solidFill>
                  <a:schemeClr val="tx1"/>
                </a:solidFill>
              </a:rPr>
              <a:t>the</a:t>
            </a:r>
            <a:r>
              <a:rPr lang="en-US" b="1" dirty="0"/>
              <a:t> Way, </a:t>
            </a:r>
            <a:r>
              <a:rPr lang="en-US" b="1" dirty="0">
                <a:solidFill>
                  <a:schemeClr val="tx1"/>
                </a:solidFill>
              </a:rPr>
              <a:t>the</a:t>
            </a:r>
            <a:r>
              <a:rPr lang="en-US" b="1" dirty="0"/>
              <a:t> Truth and </a:t>
            </a:r>
            <a:r>
              <a:rPr lang="en-US" b="1" dirty="0">
                <a:solidFill>
                  <a:schemeClr val="tx1"/>
                </a:solidFill>
              </a:rPr>
              <a:t>the</a:t>
            </a:r>
            <a:r>
              <a:rPr lang="en-US" b="1" dirty="0"/>
              <a:t> Life</a:t>
            </a:r>
            <a:r>
              <a:rPr lang="en-US" dirty="0"/>
              <a:t>.</a:t>
            </a:r>
          </a:p>
        </p:txBody>
      </p:sp>
      <p:sp>
        <p:nvSpPr>
          <p:cNvPr id="3" name="Content Placeholder 2">
            <a:extLst>
              <a:ext uri="{FF2B5EF4-FFF2-40B4-BE49-F238E27FC236}">
                <a16:creationId xmlns:a16="http://schemas.microsoft.com/office/drawing/2014/main" id="{EEB18DC2-1EEF-D415-4B5D-2134CFDE0BAE}"/>
              </a:ext>
            </a:extLst>
          </p:cNvPr>
          <p:cNvSpPr>
            <a:spLocks noGrp="1"/>
          </p:cNvSpPr>
          <p:nvPr>
            <p:ph idx="1"/>
          </p:nvPr>
        </p:nvSpPr>
        <p:spPr>
          <a:xfrm>
            <a:off x="677333" y="1652953"/>
            <a:ext cx="10532859" cy="5029201"/>
          </a:xfrm>
        </p:spPr>
        <p:txBody>
          <a:bodyPr>
            <a:normAutofit fontScale="47500" lnSpcReduction="20000"/>
          </a:bodyPr>
          <a:lstStyle/>
          <a:p>
            <a:pPr marL="0" indent="0">
              <a:buNone/>
            </a:pPr>
            <a:r>
              <a:rPr lang="en-US" sz="5100" b="1" dirty="0"/>
              <a:t>Jesus did not say “</a:t>
            </a:r>
            <a:r>
              <a:rPr lang="en-US" sz="5100" b="1" i="1" dirty="0"/>
              <a:t>a</a:t>
            </a:r>
            <a:r>
              <a:rPr lang="en-US" sz="5100" b="1" dirty="0"/>
              <a:t>” Way.  </a:t>
            </a:r>
          </a:p>
          <a:p>
            <a:pPr marL="0" indent="0">
              <a:buNone/>
            </a:pPr>
            <a:r>
              <a:rPr lang="en-US" sz="5100" b="1" dirty="0"/>
              <a:t>No one comes to the Father except through me.</a:t>
            </a:r>
          </a:p>
          <a:p>
            <a:pPr marL="0" indent="0">
              <a:buNone/>
            </a:pPr>
            <a:endParaRPr lang="en-US" sz="4400" b="1" dirty="0"/>
          </a:p>
          <a:p>
            <a:pPr marL="0" indent="0">
              <a:buNone/>
            </a:pPr>
            <a:r>
              <a:rPr lang="en-US" sz="5100" b="1" dirty="0"/>
              <a:t>Luke 13:24-27 </a:t>
            </a:r>
            <a:r>
              <a:rPr lang="en-US" sz="5100" dirty="0"/>
              <a:t>He said to them, </a:t>
            </a:r>
            <a:r>
              <a:rPr lang="en-US" sz="5100" b="1" baseline="30000" dirty="0"/>
              <a:t>24 </a:t>
            </a:r>
            <a:r>
              <a:rPr lang="en-US" sz="5100" dirty="0"/>
              <a:t>“Make every effort to enter through the narrow door, because many, I tell you, will try to enter and will not be able to. </a:t>
            </a:r>
            <a:r>
              <a:rPr lang="en-US" sz="5100" b="1" baseline="30000" dirty="0"/>
              <a:t>25 </a:t>
            </a:r>
            <a:r>
              <a:rPr lang="en-US" sz="5100" dirty="0"/>
              <a:t>Once the owner of the house gets up and closes the door, you will stand outside knocking and pleading, ‘Sir, open the door for us.’</a:t>
            </a:r>
          </a:p>
          <a:p>
            <a:pPr marL="0" indent="0">
              <a:buNone/>
            </a:pPr>
            <a:r>
              <a:rPr lang="en-US" sz="5100" dirty="0"/>
              <a:t>“But he will answer, ‘I don’t know you or where you come from.’</a:t>
            </a:r>
          </a:p>
          <a:p>
            <a:pPr marL="0" indent="0">
              <a:buNone/>
            </a:pPr>
            <a:r>
              <a:rPr lang="en-US" sz="5100" b="1" baseline="30000" dirty="0"/>
              <a:t>26 </a:t>
            </a:r>
            <a:r>
              <a:rPr lang="en-US" sz="5100" dirty="0"/>
              <a:t>“Then you will say, ‘We ate and drank with you, and you taught in our streets.’</a:t>
            </a:r>
          </a:p>
          <a:p>
            <a:pPr marL="0" indent="0">
              <a:buNone/>
            </a:pPr>
            <a:r>
              <a:rPr lang="en-US" sz="5100" b="1" baseline="30000" dirty="0"/>
              <a:t>27 </a:t>
            </a:r>
            <a:r>
              <a:rPr lang="en-US" sz="5100" dirty="0"/>
              <a:t>“But he will reply, ‘I don’t know you or where you come from. Away from me, all you evildoers!’  </a:t>
            </a:r>
          </a:p>
          <a:p>
            <a:pPr marL="0" indent="0">
              <a:buNone/>
            </a:pPr>
            <a:r>
              <a:rPr lang="en-US" sz="5100" b="1" dirty="0"/>
              <a:t> </a:t>
            </a:r>
          </a:p>
          <a:p>
            <a:pPr marL="0" indent="0">
              <a:buNone/>
            </a:pPr>
            <a:endParaRPr lang="en-US" sz="2400" b="1" dirty="0"/>
          </a:p>
        </p:txBody>
      </p:sp>
      <p:sp>
        <p:nvSpPr>
          <p:cNvPr id="4" name="Star: 6 Points 3">
            <a:extLst>
              <a:ext uri="{FF2B5EF4-FFF2-40B4-BE49-F238E27FC236}">
                <a16:creationId xmlns:a16="http://schemas.microsoft.com/office/drawing/2014/main" id="{38254032-E067-A5BB-1F42-9E09721FAEAF}"/>
              </a:ext>
            </a:extLst>
          </p:cNvPr>
          <p:cNvSpPr/>
          <p:nvPr/>
        </p:nvSpPr>
        <p:spPr>
          <a:xfrm>
            <a:off x="4754395" y="1550832"/>
            <a:ext cx="442546" cy="540090"/>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Star: 6 Points 4">
            <a:extLst>
              <a:ext uri="{FF2B5EF4-FFF2-40B4-BE49-F238E27FC236}">
                <a16:creationId xmlns:a16="http://schemas.microsoft.com/office/drawing/2014/main" id="{630674F9-8C30-F1B0-CF3C-F6FDDB6B7ADB}"/>
              </a:ext>
            </a:extLst>
          </p:cNvPr>
          <p:cNvSpPr/>
          <p:nvPr/>
        </p:nvSpPr>
        <p:spPr>
          <a:xfrm>
            <a:off x="7797835" y="1930400"/>
            <a:ext cx="442546" cy="540090"/>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 name="Star: 6 Points 5">
            <a:extLst>
              <a:ext uri="{FF2B5EF4-FFF2-40B4-BE49-F238E27FC236}">
                <a16:creationId xmlns:a16="http://schemas.microsoft.com/office/drawing/2014/main" id="{B6D4DA4E-3ED3-A7BA-5B26-EFD4F8CB59CB}"/>
              </a:ext>
            </a:extLst>
          </p:cNvPr>
          <p:cNvSpPr/>
          <p:nvPr/>
        </p:nvSpPr>
        <p:spPr>
          <a:xfrm>
            <a:off x="4975668" y="5708310"/>
            <a:ext cx="442546" cy="540090"/>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7170" name="Picture 2">
            <a:extLst>
              <a:ext uri="{FF2B5EF4-FFF2-40B4-BE49-F238E27FC236}">
                <a16:creationId xmlns:a16="http://schemas.microsoft.com/office/drawing/2014/main" id="{C5D717A1-D7E1-9934-DBFB-6D076ECFD7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3907" y="469744"/>
            <a:ext cx="190500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74F3E0CE-D556-44AE-C034-C45E0C80B77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262717732"/>
      </p:ext>
    </p:extLst>
  </p:cSld>
  <p:clrMapOvr>
    <a:masterClrMapping/>
  </p:clrMapOvr>
  <mc:AlternateContent xmlns:mc="http://schemas.openxmlformats.org/markup-compatibility/2006" xmlns:p14="http://schemas.microsoft.com/office/powerpoint/2010/main">
    <mc:Choice Requires="p14">
      <p:transition spd="slow" p14:dur="2000" advTm="109192"/>
    </mc:Choice>
    <mc:Fallback xmlns="">
      <p:transition spd="slow" advTm="10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A7B6-C9A1-8890-DB46-61B6576D8DD7}"/>
              </a:ext>
            </a:extLst>
          </p:cNvPr>
          <p:cNvSpPr>
            <a:spLocks noGrp="1"/>
          </p:cNvSpPr>
          <p:nvPr>
            <p:ph type="title"/>
          </p:nvPr>
        </p:nvSpPr>
        <p:spPr>
          <a:xfrm>
            <a:off x="677334" y="509953"/>
            <a:ext cx="6933666" cy="1032933"/>
          </a:xfrm>
        </p:spPr>
        <p:txBody>
          <a:bodyPr/>
          <a:lstStyle/>
          <a:p>
            <a:r>
              <a:rPr lang="en-US" b="1" dirty="0"/>
              <a:t>John 14:7-11  </a:t>
            </a:r>
          </a:p>
        </p:txBody>
      </p:sp>
      <p:sp>
        <p:nvSpPr>
          <p:cNvPr id="3" name="Content Placeholder 2">
            <a:extLst>
              <a:ext uri="{FF2B5EF4-FFF2-40B4-BE49-F238E27FC236}">
                <a16:creationId xmlns:a16="http://schemas.microsoft.com/office/drawing/2014/main" id="{22F417BB-7E98-E6A0-5C85-1E184F74DD8E}"/>
              </a:ext>
            </a:extLst>
          </p:cNvPr>
          <p:cNvSpPr>
            <a:spLocks noGrp="1"/>
          </p:cNvSpPr>
          <p:nvPr>
            <p:ph idx="1"/>
          </p:nvPr>
        </p:nvSpPr>
        <p:spPr>
          <a:xfrm>
            <a:off x="677334" y="1503157"/>
            <a:ext cx="7552266" cy="5081954"/>
          </a:xfrm>
        </p:spPr>
        <p:txBody>
          <a:bodyPr>
            <a:normAutofit lnSpcReduction="10000"/>
          </a:bodyPr>
          <a:lstStyle/>
          <a:p>
            <a:pPr marL="0" indent="0">
              <a:buNone/>
            </a:pPr>
            <a:r>
              <a:rPr lang="en-US" sz="2400" b="1" baseline="30000" dirty="0"/>
              <a:t>7 </a:t>
            </a:r>
            <a:r>
              <a:rPr lang="en-US" sz="2400" dirty="0"/>
              <a:t>If you know me, you will know my Father also. From now on you do know him and have seen him.”</a:t>
            </a:r>
          </a:p>
          <a:p>
            <a:pPr marL="0" indent="0">
              <a:buNone/>
            </a:pPr>
            <a:r>
              <a:rPr lang="en-US" sz="2400" b="1" baseline="30000" dirty="0"/>
              <a:t>8 </a:t>
            </a:r>
            <a:r>
              <a:rPr lang="en-US" sz="2400" dirty="0"/>
              <a:t>Philip said to him, “Lord, show us the Father, and we will be satisfied.” </a:t>
            </a:r>
          </a:p>
          <a:p>
            <a:pPr marL="0" indent="0">
              <a:buNone/>
            </a:pPr>
            <a:r>
              <a:rPr lang="en-US" sz="2400" b="1" baseline="30000" dirty="0"/>
              <a:t>9 </a:t>
            </a:r>
            <a:r>
              <a:rPr lang="en-US" sz="2400" dirty="0"/>
              <a:t>Jesus said to him, “Have I been with you all this time, Philip, and you still do not know me? Whoever has seen me has seen the Father. How can you say, ‘Show us the Father’? </a:t>
            </a:r>
          </a:p>
          <a:p>
            <a:pPr marL="0" indent="0">
              <a:buNone/>
            </a:pPr>
            <a:r>
              <a:rPr lang="en-US" sz="2400" b="1" baseline="30000" dirty="0"/>
              <a:t>10 </a:t>
            </a:r>
            <a:r>
              <a:rPr lang="en-US" sz="2400" dirty="0"/>
              <a:t>Do you not believe that I am in the Father and the Father is in me? The words that I say to you I do not speak on my own, but the Father who dwells in me does his works. </a:t>
            </a:r>
            <a:r>
              <a:rPr lang="en-US" sz="2400" b="1" baseline="30000" dirty="0"/>
              <a:t>11 </a:t>
            </a:r>
            <a:r>
              <a:rPr lang="en-US" sz="2400" dirty="0"/>
              <a:t>Believe me that I am in the Father and the Father is in me, but if you do not, then believe because of the works themselves.</a:t>
            </a:r>
          </a:p>
          <a:p>
            <a:pPr marL="0" indent="0">
              <a:buNone/>
            </a:pPr>
            <a:endParaRPr lang="en-US" dirty="0"/>
          </a:p>
        </p:txBody>
      </p:sp>
      <p:pic>
        <p:nvPicPr>
          <p:cNvPr id="8194" name="Picture 2">
            <a:extLst>
              <a:ext uri="{FF2B5EF4-FFF2-40B4-BE49-F238E27FC236}">
                <a16:creationId xmlns:a16="http://schemas.microsoft.com/office/drawing/2014/main" id="{4A08F5BE-166C-DDB8-5971-BD4AE4B96A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421" y="136485"/>
            <a:ext cx="1951833" cy="13012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134F16-A42D-1DFD-B3B8-8FDA7BAC3FFB}"/>
              </a:ext>
            </a:extLst>
          </p:cNvPr>
          <p:cNvSpPr/>
          <p:nvPr/>
        </p:nvSpPr>
        <p:spPr>
          <a:xfrm>
            <a:off x="8229600" y="272888"/>
            <a:ext cx="3815862" cy="64004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Radical Monotheism of the first century Jews makes the concept of Trinity difficult to understand.</a:t>
            </a:r>
          </a:p>
          <a:p>
            <a:pPr algn="ctr"/>
            <a:endParaRPr lang="en-US" sz="2400" b="1" dirty="0"/>
          </a:p>
          <a:p>
            <a:pPr algn="ctr"/>
            <a:r>
              <a:rPr lang="en-US" sz="2400" b="1" dirty="0"/>
              <a:t>Jesus and the Father are of one mind and one will. </a:t>
            </a:r>
          </a:p>
          <a:p>
            <a:pPr algn="ctr"/>
            <a:r>
              <a:rPr lang="en-US" sz="2400" b="1" dirty="0"/>
              <a:t>If you see Jesus, you have seen God. </a:t>
            </a:r>
          </a:p>
          <a:p>
            <a:pPr algn="ctr"/>
            <a:endParaRPr lang="en-US" sz="2400" b="1" dirty="0"/>
          </a:p>
          <a:p>
            <a:pPr algn="ctr"/>
            <a:r>
              <a:rPr lang="en-US" sz="2400" b="1" dirty="0"/>
              <a:t>If you know Jesus you know God.</a:t>
            </a:r>
          </a:p>
        </p:txBody>
      </p:sp>
      <p:sp>
        <p:nvSpPr>
          <p:cNvPr id="7" name="Star: 6 Points 6">
            <a:extLst>
              <a:ext uri="{FF2B5EF4-FFF2-40B4-BE49-F238E27FC236}">
                <a16:creationId xmlns:a16="http://schemas.microsoft.com/office/drawing/2014/main" id="{E8C11203-5532-9D01-63CD-0BFD9C2ADCA1}"/>
              </a:ext>
            </a:extLst>
          </p:cNvPr>
          <p:cNvSpPr/>
          <p:nvPr/>
        </p:nvSpPr>
        <p:spPr>
          <a:xfrm>
            <a:off x="4073829" y="2623686"/>
            <a:ext cx="542133" cy="439944"/>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5" name="Audio 4">
            <a:hlinkClick r:id="" action="ppaction://media"/>
            <a:extLst>
              <a:ext uri="{FF2B5EF4-FFF2-40B4-BE49-F238E27FC236}">
                <a16:creationId xmlns:a16="http://schemas.microsoft.com/office/drawing/2014/main" id="{9542ADE6-6365-12C8-9191-35B96A56ECC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720330192"/>
      </p:ext>
    </p:extLst>
  </p:cSld>
  <p:clrMapOvr>
    <a:masterClrMapping/>
  </p:clrMapOvr>
  <mc:AlternateContent xmlns:mc="http://schemas.openxmlformats.org/markup-compatibility/2006" xmlns:p14="http://schemas.microsoft.com/office/powerpoint/2010/main">
    <mc:Choice Requires="p14">
      <p:transition spd="slow" p14:dur="2000" advTm="92645"/>
    </mc:Choice>
    <mc:Fallback xmlns="">
      <p:transition spd="slow" advTm="9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2095DA-C9E8-88D6-2C5F-B004F35C16A0}"/>
              </a:ext>
            </a:extLst>
          </p:cNvPr>
          <p:cNvPicPr>
            <a:picLocks noChangeAspect="1"/>
          </p:cNvPicPr>
          <p:nvPr/>
        </p:nvPicPr>
        <p:blipFill>
          <a:blip r:embed="rId5"/>
          <a:stretch>
            <a:fillRect/>
          </a:stretch>
        </p:blipFill>
        <p:spPr>
          <a:xfrm>
            <a:off x="250172" y="1257300"/>
            <a:ext cx="5748253" cy="4496941"/>
          </a:xfrm>
          <a:prstGeom prst="rect">
            <a:avLst/>
          </a:prstGeom>
        </p:spPr>
      </p:pic>
      <p:pic>
        <p:nvPicPr>
          <p:cNvPr id="9222" name="Picture 6">
            <a:extLst>
              <a:ext uri="{FF2B5EF4-FFF2-40B4-BE49-F238E27FC236}">
                <a16:creationId xmlns:a16="http://schemas.microsoft.com/office/drawing/2014/main" id="{0B58A224-BB89-BF86-021F-518C80A22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130" y="663494"/>
            <a:ext cx="2330694" cy="258966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3B0CE90A-73DC-1B79-9CDD-085D0C3525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625" y="3909239"/>
            <a:ext cx="2934925" cy="228526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A2C562ED-5FF8-BF28-B429-85C41B56D9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3856" y="1477107"/>
            <a:ext cx="1513327" cy="243213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C333025-ADA7-0B37-B060-83B8701A767C}"/>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760711054"/>
      </p:ext>
    </p:extLst>
  </p:cSld>
  <p:clrMapOvr>
    <a:masterClrMapping/>
  </p:clrMapOvr>
  <mc:AlternateContent xmlns:mc="http://schemas.openxmlformats.org/markup-compatibility/2006" xmlns:p14="http://schemas.microsoft.com/office/powerpoint/2010/main">
    <mc:Choice Requires="p14">
      <p:transition spd="slow" p14:dur="2000" advTm="154377"/>
    </mc:Choice>
    <mc:Fallback xmlns="">
      <p:transition spd="slow" advTm="15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EC56-7235-036E-A87D-E03971EE4D6F}"/>
              </a:ext>
            </a:extLst>
          </p:cNvPr>
          <p:cNvSpPr>
            <a:spLocks noGrp="1"/>
          </p:cNvSpPr>
          <p:nvPr>
            <p:ph type="title"/>
          </p:nvPr>
        </p:nvSpPr>
        <p:spPr/>
        <p:txBody>
          <a:bodyPr/>
          <a:lstStyle/>
          <a:p>
            <a:r>
              <a:rPr lang="en-US" b="1" dirty="0"/>
              <a:t>John 14:12-14</a:t>
            </a:r>
          </a:p>
        </p:txBody>
      </p:sp>
      <p:sp>
        <p:nvSpPr>
          <p:cNvPr id="3" name="Content Placeholder 2">
            <a:extLst>
              <a:ext uri="{FF2B5EF4-FFF2-40B4-BE49-F238E27FC236}">
                <a16:creationId xmlns:a16="http://schemas.microsoft.com/office/drawing/2014/main" id="{9BC46C11-1A7B-E416-86BF-42E96EC5731E}"/>
              </a:ext>
            </a:extLst>
          </p:cNvPr>
          <p:cNvSpPr>
            <a:spLocks noGrp="1"/>
          </p:cNvSpPr>
          <p:nvPr>
            <p:ph idx="1"/>
          </p:nvPr>
        </p:nvSpPr>
        <p:spPr>
          <a:xfrm>
            <a:off x="352018" y="2125420"/>
            <a:ext cx="6356513" cy="3880773"/>
          </a:xfrm>
        </p:spPr>
        <p:txBody>
          <a:bodyPr>
            <a:normAutofit/>
          </a:bodyPr>
          <a:lstStyle/>
          <a:p>
            <a:pPr marL="0" indent="0">
              <a:buNone/>
            </a:pPr>
            <a:r>
              <a:rPr lang="en-US" sz="2400" b="1" baseline="30000" dirty="0"/>
              <a:t>12 </a:t>
            </a:r>
            <a:r>
              <a:rPr lang="en-US" sz="2400" dirty="0"/>
              <a:t>Very truly, I tell you, the one who believes in me will also do the works that I do and, in fact, will </a:t>
            </a:r>
            <a:r>
              <a:rPr lang="en-US" sz="2400" b="1" dirty="0"/>
              <a:t>do greater works than these</a:t>
            </a:r>
            <a:r>
              <a:rPr lang="en-US" sz="2400" dirty="0"/>
              <a:t>, because I am going to the Father. </a:t>
            </a:r>
          </a:p>
          <a:p>
            <a:pPr marL="0" indent="0">
              <a:buNone/>
            </a:pPr>
            <a:r>
              <a:rPr lang="en-US" sz="2400" b="1" baseline="30000" dirty="0"/>
              <a:t>13 </a:t>
            </a:r>
            <a:r>
              <a:rPr lang="en-US" sz="2400" dirty="0"/>
              <a:t>I will do whatever you ask in my name, </a:t>
            </a:r>
            <a:r>
              <a:rPr lang="en-US" sz="2400" b="1" dirty="0"/>
              <a:t>so that the Father may be glorified </a:t>
            </a:r>
            <a:r>
              <a:rPr lang="en-US" sz="2400" dirty="0"/>
              <a:t>in the Son. </a:t>
            </a:r>
            <a:r>
              <a:rPr lang="en-US" sz="2400" b="1" baseline="30000" dirty="0"/>
              <a:t>14 </a:t>
            </a:r>
            <a:r>
              <a:rPr lang="en-US" sz="2400" dirty="0"/>
              <a:t>If in my name you ask me for anything, I will do it.</a:t>
            </a:r>
          </a:p>
        </p:txBody>
      </p:sp>
      <p:sp>
        <p:nvSpPr>
          <p:cNvPr id="4" name="Rectangle 3">
            <a:extLst>
              <a:ext uri="{FF2B5EF4-FFF2-40B4-BE49-F238E27FC236}">
                <a16:creationId xmlns:a16="http://schemas.microsoft.com/office/drawing/2014/main" id="{8465067E-D14F-FE68-5A55-8F96E3A76FB8}"/>
              </a:ext>
            </a:extLst>
          </p:cNvPr>
          <p:cNvSpPr/>
          <p:nvPr/>
        </p:nvSpPr>
        <p:spPr>
          <a:xfrm>
            <a:off x="6849208" y="202223"/>
            <a:ext cx="5152292" cy="64535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t>Greater works </a:t>
            </a:r>
            <a:r>
              <a:rPr lang="en-US" sz="2400" dirty="0"/>
              <a:t>in numbers or quantity is meant here. </a:t>
            </a:r>
            <a:r>
              <a:rPr lang="en-US" dirty="0"/>
              <a:t> </a:t>
            </a:r>
            <a:r>
              <a:rPr lang="en-US" sz="2400" dirty="0"/>
              <a:t>What could be more amazing than raising someone from the dead?</a:t>
            </a:r>
          </a:p>
          <a:p>
            <a:pPr algn="ctr"/>
            <a:r>
              <a:rPr lang="en-US" sz="2400" dirty="0"/>
              <a:t>Jesus is here for only a few years so his time and works are limited.</a:t>
            </a:r>
          </a:p>
          <a:p>
            <a:pPr algn="ctr"/>
            <a:endParaRPr lang="en-US" sz="2400" dirty="0"/>
          </a:p>
          <a:p>
            <a:pPr algn="ctr"/>
            <a:r>
              <a:rPr lang="en-US" sz="2400" dirty="0"/>
              <a:t>The name of Jesus is not a magical charm. Our prayers need to contribute to the glorification of the Lord.  If prayers are unanswered, it might not be because of a lack of faith.</a:t>
            </a:r>
          </a:p>
          <a:p>
            <a:pPr algn="ctr"/>
            <a:r>
              <a:rPr lang="en-US" sz="2400" dirty="0"/>
              <a:t>Prayers must be aligned with the mind and will of the Father. Our motives for asking are important. </a:t>
            </a:r>
          </a:p>
        </p:txBody>
      </p:sp>
      <p:sp>
        <p:nvSpPr>
          <p:cNvPr id="5" name="Star: 6 Points 4">
            <a:extLst>
              <a:ext uri="{FF2B5EF4-FFF2-40B4-BE49-F238E27FC236}">
                <a16:creationId xmlns:a16="http://schemas.microsoft.com/office/drawing/2014/main" id="{5383DCB7-6A0E-E979-56C1-BBA94C856A96}"/>
              </a:ext>
            </a:extLst>
          </p:cNvPr>
          <p:cNvSpPr/>
          <p:nvPr/>
        </p:nvSpPr>
        <p:spPr>
          <a:xfrm>
            <a:off x="11522320" y="2664070"/>
            <a:ext cx="465992" cy="378070"/>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7" name="Straight Arrow Connector 6">
            <a:extLst>
              <a:ext uri="{FF2B5EF4-FFF2-40B4-BE49-F238E27FC236}">
                <a16:creationId xmlns:a16="http://schemas.microsoft.com/office/drawing/2014/main" id="{4298FB10-16ED-BD14-A6CD-AAE167530D4C}"/>
              </a:ext>
            </a:extLst>
          </p:cNvPr>
          <p:cNvCxnSpPr/>
          <p:nvPr/>
        </p:nvCxnSpPr>
        <p:spPr>
          <a:xfrm flipV="1">
            <a:off x="6096000" y="2479432"/>
            <a:ext cx="1169377" cy="7473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822542-4414-C2C8-F0B9-2BA5E5EEEBCE}"/>
              </a:ext>
            </a:extLst>
          </p:cNvPr>
          <p:cNvCxnSpPr>
            <a:cxnSpLocks/>
          </p:cNvCxnSpPr>
          <p:nvPr/>
        </p:nvCxnSpPr>
        <p:spPr>
          <a:xfrm flipV="1">
            <a:off x="5556739" y="4809392"/>
            <a:ext cx="1441938" cy="879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Star: 6 Points 9">
            <a:extLst>
              <a:ext uri="{FF2B5EF4-FFF2-40B4-BE49-F238E27FC236}">
                <a16:creationId xmlns:a16="http://schemas.microsoft.com/office/drawing/2014/main" id="{88079A1D-F76A-7FDB-547D-04C60F5D8D54}"/>
              </a:ext>
            </a:extLst>
          </p:cNvPr>
          <p:cNvSpPr/>
          <p:nvPr/>
        </p:nvSpPr>
        <p:spPr>
          <a:xfrm>
            <a:off x="11262946" y="6163408"/>
            <a:ext cx="641840" cy="563754"/>
          </a:xfrm>
          <a:prstGeom prst="star6">
            <a:avLst>
              <a:gd name="adj" fmla="val 14234"/>
              <a:gd name="hf" fmla="val 115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11" name="Picture 2">
            <a:extLst>
              <a:ext uri="{FF2B5EF4-FFF2-40B4-BE49-F238E27FC236}">
                <a16:creationId xmlns:a16="http://schemas.microsoft.com/office/drawing/2014/main" id="{19BB6BC4-415B-98E1-EF3C-DB7CAD057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6876" y="414580"/>
            <a:ext cx="1951833" cy="130122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B1D53BF-72F5-31A4-CF15-40251767D47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753964549"/>
      </p:ext>
    </p:extLst>
  </p:cSld>
  <p:clrMapOvr>
    <a:masterClrMapping/>
  </p:clrMapOvr>
  <mc:AlternateContent xmlns:mc="http://schemas.openxmlformats.org/markup-compatibility/2006" xmlns:p14="http://schemas.microsoft.com/office/powerpoint/2010/main">
    <mc:Choice Requires="p14">
      <p:transition spd="slow" p14:dur="2000" advTm="119847"/>
    </mc:Choice>
    <mc:Fallback xmlns="">
      <p:transition spd="slow" advTm="11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E489D-3F4B-1D0D-5B30-9F294D574C23}"/>
              </a:ext>
            </a:extLst>
          </p:cNvPr>
          <p:cNvSpPr>
            <a:spLocks noGrp="1"/>
          </p:cNvSpPr>
          <p:nvPr>
            <p:ph type="title"/>
          </p:nvPr>
        </p:nvSpPr>
        <p:spPr>
          <a:xfrm>
            <a:off x="527865" y="565639"/>
            <a:ext cx="5679504" cy="1320800"/>
          </a:xfrm>
        </p:spPr>
        <p:txBody>
          <a:bodyPr/>
          <a:lstStyle/>
          <a:p>
            <a:r>
              <a:rPr lang="en-US" b="1" dirty="0"/>
              <a:t>John 14:15-18</a:t>
            </a:r>
          </a:p>
        </p:txBody>
      </p:sp>
      <p:sp>
        <p:nvSpPr>
          <p:cNvPr id="3" name="Content Placeholder 2">
            <a:extLst>
              <a:ext uri="{FF2B5EF4-FFF2-40B4-BE49-F238E27FC236}">
                <a16:creationId xmlns:a16="http://schemas.microsoft.com/office/drawing/2014/main" id="{7EC37426-DA5E-EDD4-371B-CE6EC4B13987}"/>
              </a:ext>
            </a:extLst>
          </p:cNvPr>
          <p:cNvSpPr>
            <a:spLocks noGrp="1"/>
          </p:cNvSpPr>
          <p:nvPr>
            <p:ph idx="1"/>
          </p:nvPr>
        </p:nvSpPr>
        <p:spPr>
          <a:xfrm>
            <a:off x="404774" y="1723293"/>
            <a:ext cx="6752165" cy="4870938"/>
          </a:xfrm>
        </p:spPr>
        <p:txBody>
          <a:bodyPr>
            <a:noAutofit/>
          </a:bodyPr>
          <a:lstStyle/>
          <a:p>
            <a:pPr marL="0" indent="0">
              <a:buNone/>
            </a:pPr>
            <a:r>
              <a:rPr lang="en-US" sz="2400" b="1" baseline="30000" dirty="0"/>
              <a:t>15 </a:t>
            </a:r>
            <a:r>
              <a:rPr lang="en-US" sz="2400" b="1" dirty="0"/>
              <a:t>“If you love me, you will keep my commandments. </a:t>
            </a:r>
          </a:p>
          <a:p>
            <a:pPr marL="0" indent="0">
              <a:buNone/>
            </a:pPr>
            <a:r>
              <a:rPr lang="en-US" sz="2400" b="1" baseline="30000" dirty="0"/>
              <a:t>16 </a:t>
            </a:r>
            <a:r>
              <a:rPr lang="en-US" sz="2400" b="1" dirty="0"/>
              <a:t>And I will ask the Father, and he will give you another Advocate to be with you </a:t>
            </a:r>
            <a:r>
              <a:rPr lang="en-US" sz="2400" b="1" i="1" u="sng" dirty="0"/>
              <a:t>always</a:t>
            </a:r>
            <a:r>
              <a:rPr lang="en-US" sz="2400" b="1" dirty="0"/>
              <a:t>, </a:t>
            </a:r>
            <a:r>
              <a:rPr lang="en-US" sz="2400" b="1" baseline="30000" dirty="0"/>
              <a:t>17 </a:t>
            </a:r>
            <a:r>
              <a:rPr lang="en-US" sz="2400" b="1" dirty="0"/>
              <a:t>the Spirit of truth, which the world cannot accept, because it neither sees nor knows it. </a:t>
            </a:r>
          </a:p>
          <a:p>
            <a:pPr marL="0" indent="0">
              <a:buNone/>
            </a:pPr>
            <a:r>
              <a:rPr lang="en-US" sz="2400" b="1" dirty="0"/>
              <a:t>But you know it, because it remains with you, and will be in you. </a:t>
            </a:r>
            <a:r>
              <a:rPr lang="en-US" sz="2400" b="1" baseline="30000" dirty="0"/>
              <a:t>18 </a:t>
            </a:r>
            <a:r>
              <a:rPr lang="en-US" sz="2400" b="1" dirty="0"/>
              <a:t>I will not leave you orphans; </a:t>
            </a:r>
            <a:r>
              <a:rPr lang="en-US" sz="2400" b="1" dirty="0">
                <a:solidFill>
                  <a:srgbClr val="00B0F0"/>
                </a:solidFill>
              </a:rPr>
              <a:t>I will come to you.</a:t>
            </a:r>
            <a:r>
              <a:rPr lang="en-US" sz="2400" b="1" baseline="30000" dirty="0">
                <a:solidFill>
                  <a:srgbClr val="00B0F0"/>
                </a:solidFill>
              </a:rPr>
              <a:t> </a:t>
            </a:r>
            <a:endParaRPr lang="en-US" sz="2400" b="1" dirty="0">
              <a:solidFill>
                <a:srgbClr val="00B0F0"/>
              </a:solidFill>
            </a:endParaRPr>
          </a:p>
        </p:txBody>
      </p:sp>
      <p:sp>
        <p:nvSpPr>
          <p:cNvPr id="4" name="Rectangle 3">
            <a:extLst>
              <a:ext uri="{FF2B5EF4-FFF2-40B4-BE49-F238E27FC236}">
                <a16:creationId xmlns:a16="http://schemas.microsoft.com/office/drawing/2014/main" id="{69F4456C-0F73-8161-6AE2-99020B2946FA}"/>
              </a:ext>
            </a:extLst>
          </p:cNvPr>
          <p:cNvSpPr/>
          <p:nvPr/>
        </p:nvSpPr>
        <p:spPr>
          <a:xfrm>
            <a:off x="7394330" y="193430"/>
            <a:ext cx="4484077" cy="6471139"/>
          </a:xfrm>
          <a:prstGeom prst="rect">
            <a:avLst/>
          </a:prstGeom>
          <a:solidFill>
            <a:schemeClr val="bg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t>The Disciple’s obedience will be a reflection of their love of Jesus and the Father.</a:t>
            </a:r>
          </a:p>
          <a:p>
            <a:pPr algn="ctr"/>
            <a:endParaRPr lang="en-US" sz="2400" b="1" i="1" dirty="0"/>
          </a:p>
          <a:p>
            <a:pPr algn="ctr"/>
            <a:r>
              <a:rPr lang="en-US" sz="2400" b="1" i="1" dirty="0"/>
              <a:t> Jesus, the first “Advocate” will send a new permanent Advocate.</a:t>
            </a:r>
          </a:p>
          <a:p>
            <a:pPr algn="ctr"/>
            <a:r>
              <a:rPr lang="en-US" sz="2400" b="1" i="1" dirty="0"/>
              <a:t>This Advocate is the in-dwelling Spirit of Truth, AKA The Holy Spirit.</a:t>
            </a:r>
          </a:p>
          <a:p>
            <a:pPr algn="ctr"/>
            <a:endParaRPr lang="en-US" sz="2400" b="1" i="1" dirty="0"/>
          </a:p>
          <a:p>
            <a:pPr algn="ctr"/>
            <a:r>
              <a:rPr lang="en-US" sz="2400" b="1" i="1" dirty="0"/>
              <a:t>Jesus shows his compassion and love for the disciples, who are going to face persecution and death for preaching the Good News of Jesus Christ.</a:t>
            </a:r>
          </a:p>
        </p:txBody>
      </p:sp>
      <p:pic>
        <p:nvPicPr>
          <p:cNvPr id="5122" name="Picture 2">
            <a:extLst>
              <a:ext uri="{FF2B5EF4-FFF2-40B4-BE49-F238E27FC236}">
                <a16:creationId xmlns:a16="http://schemas.microsoft.com/office/drawing/2014/main" id="{17B4455B-4EE9-3079-F0BF-BDD382921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544" y="5372531"/>
            <a:ext cx="1926248" cy="1362376"/>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FA28643B-371A-37D0-BD59-1E284361411B}"/>
              </a:ext>
            </a:extLst>
          </p:cNvPr>
          <p:cNvSpPr/>
          <p:nvPr/>
        </p:nvSpPr>
        <p:spPr>
          <a:xfrm>
            <a:off x="11034345" y="6198577"/>
            <a:ext cx="536332" cy="55391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571DD072-07BF-1736-DDD8-B0B18C9EF59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658845390"/>
      </p:ext>
    </p:extLst>
  </p:cSld>
  <p:clrMapOvr>
    <a:masterClrMapping/>
  </p:clrMapOvr>
  <mc:AlternateContent xmlns:mc="http://schemas.openxmlformats.org/markup-compatibility/2006" xmlns:p14="http://schemas.microsoft.com/office/powerpoint/2010/main">
    <mc:Choice Requires="p14">
      <p:transition spd="slow" p14:dur="2000" advTm="71679"/>
    </mc:Choice>
    <mc:Fallback xmlns="">
      <p:transition spd="slow" advTm="7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arn(inVertical)">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down)">
                                      <p:cBhvr>
                                        <p:cTn id="26" dur="500"/>
                                        <p:tgtEl>
                                          <p:spTgt spid="4">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0C06-F2C5-579B-AD3A-A3819442EC7A}"/>
              </a:ext>
            </a:extLst>
          </p:cNvPr>
          <p:cNvSpPr>
            <a:spLocks noGrp="1"/>
          </p:cNvSpPr>
          <p:nvPr>
            <p:ph type="title"/>
          </p:nvPr>
        </p:nvSpPr>
        <p:spPr/>
        <p:txBody>
          <a:bodyPr/>
          <a:lstStyle/>
          <a:p>
            <a:r>
              <a:rPr lang="en-US" b="1" dirty="0"/>
              <a:t>The Holy Spirit is eternal</a:t>
            </a:r>
          </a:p>
        </p:txBody>
      </p:sp>
      <p:sp>
        <p:nvSpPr>
          <p:cNvPr id="3" name="Content Placeholder 2">
            <a:extLst>
              <a:ext uri="{FF2B5EF4-FFF2-40B4-BE49-F238E27FC236}">
                <a16:creationId xmlns:a16="http://schemas.microsoft.com/office/drawing/2014/main" id="{8F088EB2-4B3A-18C5-041B-A959B812CE99}"/>
              </a:ext>
            </a:extLst>
          </p:cNvPr>
          <p:cNvSpPr>
            <a:spLocks noGrp="1"/>
          </p:cNvSpPr>
          <p:nvPr>
            <p:ph idx="1"/>
          </p:nvPr>
        </p:nvSpPr>
        <p:spPr>
          <a:xfrm>
            <a:off x="677334" y="2160589"/>
            <a:ext cx="7648981" cy="3880773"/>
          </a:xfrm>
        </p:spPr>
        <p:txBody>
          <a:bodyPr>
            <a:normAutofit/>
          </a:bodyPr>
          <a:lstStyle/>
          <a:p>
            <a:pPr marL="0" indent="0">
              <a:buNone/>
            </a:pPr>
            <a:r>
              <a:rPr lang="en-US" sz="2400" dirty="0"/>
              <a:t>Genesis 1:1-2 </a:t>
            </a:r>
          </a:p>
          <a:p>
            <a:endParaRPr lang="en-US" sz="2400" dirty="0"/>
          </a:p>
          <a:p>
            <a:pPr marL="0" indent="0">
              <a:buNone/>
            </a:pPr>
            <a:r>
              <a:rPr lang="en-US" sz="2400" dirty="0"/>
              <a:t>In the beginning God created the heavens and the earth. </a:t>
            </a:r>
            <a:r>
              <a:rPr lang="en-US" sz="2400" b="1" baseline="30000" dirty="0"/>
              <a:t>2 </a:t>
            </a:r>
            <a:r>
              <a:rPr lang="en-US" sz="2400" dirty="0"/>
              <a:t>Now the earth was formless and empty, darkness was over the surface of the deep, </a:t>
            </a:r>
            <a:r>
              <a:rPr lang="en-US" sz="2400" b="1" u="sng" dirty="0"/>
              <a:t>and the Spirit of God was hovering over the waters.</a:t>
            </a:r>
          </a:p>
        </p:txBody>
      </p:sp>
      <p:pic>
        <p:nvPicPr>
          <p:cNvPr id="1026" name="Picture 2">
            <a:extLst>
              <a:ext uri="{FF2B5EF4-FFF2-40B4-BE49-F238E27FC236}">
                <a16:creationId xmlns:a16="http://schemas.microsoft.com/office/drawing/2014/main" id="{4BA93236-2DA0-74AD-9312-C79CBFD46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554" y="1872274"/>
            <a:ext cx="2775112" cy="305532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D595ECE-4218-E87C-5E57-E21243DA65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12754021"/>
      </p:ext>
    </p:extLst>
  </p:cSld>
  <p:clrMapOvr>
    <a:masterClrMapping/>
  </p:clrMapOvr>
  <mc:AlternateContent xmlns:mc="http://schemas.openxmlformats.org/markup-compatibility/2006" xmlns:p14="http://schemas.microsoft.com/office/powerpoint/2010/main">
    <mc:Choice Requires="p14">
      <p:transition spd="slow" p14:dur="2000" advTm="28453"/>
    </mc:Choice>
    <mc:Fallback xmlns="">
      <p:transition spd="slow" advTm="28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8B6C-0E44-E697-0902-35FF7E925A78}"/>
              </a:ext>
            </a:extLst>
          </p:cNvPr>
          <p:cNvSpPr>
            <a:spLocks noGrp="1"/>
          </p:cNvSpPr>
          <p:nvPr>
            <p:ph type="title"/>
          </p:nvPr>
        </p:nvSpPr>
        <p:spPr>
          <a:xfrm>
            <a:off x="677334" y="609600"/>
            <a:ext cx="6664243" cy="1320800"/>
          </a:xfrm>
        </p:spPr>
        <p:txBody>
          <a:bodyPr/>
          <a:lstStyle/>
          <a:p>
            <a:r>
              <a:rPr lang="en-US" b="1" dirty="0"/>
              <a:t>John 14:19-21</a:t>
            </a:r>
          </a:p>
        </p:txBody>
      </p:sp>
      <p:sp>
        <p:nvSpPr>
          <p:cNvPr id="3" name="Content Placeholder 2">
            <a:extLst>
              <a:ext uri="{FF2B5EF4-FFF2-40B4-BE49-F238E27FC236}">
                <a16:creationId xmlns:a16="http://schemas.microsoft.com/office/drawing/2014/main" id="{A3F327F9-4C22-B320-91B4-FDCD0F7FAF22}"/>
              </a:ext>
            </a:extLst>
          </p:cNvPr>
          <p:cNvSpPr>
            <a:spLocks noGrp="1"/>
          </p:cNvSpPr>
          <p:nvPr>
            <p:ph idx="1"/>
          </p:nvPr>
        </p:nvSpPr>
        <p:spPr>
          <a:xfrm>
            <a:off x="677334" y="1714501"/>
            <a:ext cx="6980766" cy="4344446"/>
          </a:xfrm>
        </p:spPr>
        <p:txBody>
          <a:bodyPr>
            <a:normAutofit/>
          </a:bodyPr>
          <a:lstStyle/>
          <a:p>
            <a:pPr marL="0" indent="0">
              <a:buNone/>
            </a:pPr>
            <a:r>
              <a:rPr lang="en-US" sz="2400" b="1" baseline="30000" dirty="0"/>
              <a:t>19</a:t>
            </a:r>
            <a:r>
              <a:rPr lang="en-US" sz="2400" b="1" baseline="30000" dirty="0">
                <a:solidFill>
                  <a:srgbClr val="FFC000"/>
                </a:solidFill>
              </a:rPr>
              <a:t> </a:t>
            </a:r>
            <a:r>
              <a:rPr lang="en-US" sz="2400" b="1" dirty="0">
                <a:solidFill>
                  <a:srgbClr val="FFC000"/>
                </a:solidFill>
              </a:rPr>
              <a:t>In a little while the world will no longer see me, </a:t>
            </a:r>
            <a:r>
              <a:rPr lang="en-US" sz="2400" b="1" dirty="0"/>
              <a:t>but you will see me, </a:t>
            </a:r>
            <a:r>
              <a:rPr lang="en-US" sz="2400" b="1" dirty="0">
                <a:solidFill>
                  <a:srgbClr val="00B0F0"/>
                </a:solidFill>
              </a:rPr>
              <a:t>and because I live, you will live. </a:t>
            </a:r>
          </a:p>
          <a:p>
            <a:pPr marL="0" indent="0">
              <a:buNone/>
            </a:pPr>
            <a:r>
              <a:rPr lang="en-US" sz="2400" b="1" baseline="30000" dirty="0"/>
              <a:t>20 </a:t>
            </a:r>
            <a:r>
              <a:rPr lang="en-US" sz="2400" b="1" dirty="0">
                <a:solidFill>
                  <a:srgbClr val="FFFF00"/>
                </a:solidFill>
              </a:rPr>
              <a:t>On that day </a:t>
            </a:r>
            <a:r>
              <a:rPr lang="en-US" sz="2400" b="1" dirty="0"/>
              <a:t>you will realize that I am in my Father and you are in me and I in you. </a:t>
            </a:r>
          </a:p>
          <a:p>
            <a:pPr marL="0" indent="0">
              <a:buNone/>
            </a:pPr>
            <a:r>
              <a:rPr lang="en-US" sz="2400" b="1" baseline="30000" dirty="0"/>
              <a:t>21 </a:t>
            </a:r>
            <a:r>
              <a:rPr lang="en-US" sz="2400" b="1" dirty="0"/>
              <a:t>Whoever has my commandments and observes them is the one who loves me. And whoever loves me will be loved by my Father, and I will love him and reveal myself to him.”</a:t>
            </a:r>
          </a:p>
        </p:txBody>
      </p:sp>
      <p:sp>
        <p:nvSpPr>
          <p:cNvPr id="4" name="Rectangle 3">
            <a:extLst>
              <a:ext uri="{FF2B5EF4-FFF2-40B4-BE49-F238E27FC236}">
                <a16:creationId xmlns:a16="http://schemas.microsoft.com/office/drawing/2014/main" id="{0A458146-97D0-3258-D6CC-CD3A97E2D608}"/>
              </a:ext>
            </a:extLst>
          </p:cNvPr>
          <p:cNvSpPr/>
          <p:nvPr/>
        </p:nvSpPr>
        <p:spPr>
          <a:xfrm>
            <a:off x="8141677" y="0"/>
            <a:ext cx="3947746" cy="6770077"/>
          </a:xfrm>
          <a:prstGeom prst="rect">
            <a:avLst/>
          </a:prstGeom>
          <a:solidFill>
            <a:schemeClr val="bg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rPr>
              <a:t>“In a little while” refers to death and resurrection of Jesus.</a:t>
            </a:r>
          </a:p>
          <a:p>
            <a:pPr algn="ctr"/>
            <a:endParaRPr lang="en-US" sz="2400" b="1" dirty="0">
              <a:solidFill>
                <a:srgbClr val="FFC000"/>
              </a:solidFill>
            </a:endParaRPr>
          </a:p>
          <a:p>
            <a:pPr algn="ctr"/>
            <a:r>
              <a:rPr lang="en-US" sz="2400" b="1" dirty="0">
                <a:solidFill>
                  <a:schemeClr val="tx1"/>
                </a:solidFill>
              </a:rPr>
              <a:t>Eternal life is made possible by the death and resurrection. Jesus rose and so will His believers.</a:t>
            </a:r>
          </a:p>
          <a:p>
            <a:pPr algn="ctr"/>
            <a:endParaRPr lang="en-US" sz="2400" b="1" dirty="0">
              <a:solidFill>
                <a:schemeClr val="tx1"/>
              </a:solidFill>
            </a:endParaRPr>
          </a:p>
          <a:p>
            <a:pPr algn="ctr"/>
            <a:r>
              <a:rPr lang="en-US" sz="2400" b="1" i="1" dirty="0">
                <a:solidFill>
                  <a:srgbClr val="FFFF00"/>
                </a:solidFill>
              </a:rPr>
              <a:t>On that day- (Easter), The Resurrection is the ultimate “Ah ha” moment. The message of Jesus becomes more clear. </a:t>
            </a:r>
            <a:endParaRPr lang="en-US" sz="2400" b="1" dirty="0">
              <a:solidFill>
                <a:srgbClr val="FFFF00"/>
              </a:solidFill>
            </a:endParaRPr>
          </a:p>
        </p:txBody>
      </p:sp>
      <p:cxnSp>
        <p:nvCxnSpPr>
          <p:cNvPr id="6" name="Straight Arrow Connector 5">
            <a:extLst>
              <a:ext uri="{FF2B5EF4-FFF2-40B4-BE49-F238E27FC236}">
                <a16:creationId xmlns:a16="http://schemas.microsoft.com/office/drawing/2014/main" id="{D243F41A-9A77-AE09-6891-3391B40DBEF3}"/>
              </a:ext>
            </a:extLst>
          </p:cNvPr>
          <p:cNvCxnSpPr>
            <a:cxnSpLocks/>
          </p:cNvCxnSpPr>
          <p:nvPr/>
        </p:nvCxnSpPr>
        <p:spPr>
          <a:xfrm flipV="1">
            <a:off x="7174524" y="1270000"/>
            <a:ext cx="967153" cy="4933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7F3456B-3C1E-A879-CB99-2C86A54F86A7}"/>
              </a:ext>
            </a:extLst>
          </p:cNvPr>
          <p:cNvCxnSpPr>
            <a:cxnSpLocks/>
          </p:cNvCxnSpPr>
          <p:nvPr/>
        </p:nvCxnSpPr>
        <p:spPr>
          <a:xfrm>
            <a:off x="6629400" y="2543315"/>
            <a:ext cx="1512277" cy="14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76889E-4643-7561-B177-65AB0698C3FC}"/>
              </a:ext>
            </a:extLst>
          </p:cNvPr>
          <p:cNvCxnSpPr>
            <a:cxnSpLocks/>
          </p:cNvCxnSpPr>
          <p:nvPr/>
        </p:nvCxnSpPr>
        <p:spPr>
          <a:xfrm>
            <a:off x="7010400" y="3429000"/>
            <a:ext cx="1377462" cy="7453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Star: 5 Points 12">
            <a:extLst>
              <a:ext uri="{FF2B5EF4-FFF2-40B4-BE49-F238E27FC236}">
                <a16:creationId xmlns:a16="http://schemas.microsoft.com/office/drawing/2014/main" id="{C3E03407-58BD-29DB-2C31-00AD7BA60455}"/>
              </a:ext>
            </a:extLst>
          </p:cNvPr>
          <p:cNvSpPr/>
          <p:nvPr/>
        </p:nvSpPr>
        <p:spPr>
          <a:xfrm>
            <a:off x="11466308" y="5790782"/>
            <a:ext cx="451338" cy="53633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Star: 5 Points 13">
            <a:extLst>
              <a:ext uri="{FF2B5EF4-FFF2-40B4-BE49-F238E27FC236}">
                <a16:creationId xmlns:a16="http://schemas.microsoft.com/office/drawing/2014/main" id="{44CC8DDB-ED28-7FA6-A600-BE0620A86E92}"/>
              </a:ext>
            </a:extLst>
          </p:cNvPr>
          <p:cNvSpPr/>
          <p:nvPr/>
        </p:nvSpPr>
        <p:spPr>
          <a:xfrm>
            <a:off x="4378570" y="215901"/>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Star: 5 Points 14">
            <a:extLst>
              <a:ext uri="{FF2B5EF4-FFF2-40B4-BE49-F238E27FC236}">
                <a16:creationId xmlns:a16="http://schemas.microsoft.com/office/drawing/2014/main" id="{452DAF2B-6850-E1B2-035E-91E6FA022588}"/>
              </a:ext>
            </a:extLst>
          </p:cNvPr>
          <p:cNvSpPr/>
          <p:nvPr/>
        </p:nvSpPr>
        <p:spPr>
          <a:xfrm>
            <a:off x="11193747" y="1384300"/>
            <a:ext cx="641838" cy="66040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6" name="Rectangle 15">
            <a:extLst>
              <a:ext uri="{FF2B5EF4-FFF2-40B4-BE49-F238E27FC236}">
                <a16:creationId xmlns:a16="http://schemas.microsoft.com/office/drawing/2014/main" id="{0843C4FC-E119-2A55-1BE2-28D44A920749}"/>
              </a:ext>
            </a:extLst>
          </p:cNvPr>
          <p:cNvSpPr/>
          <p:nvPr/>
        </p:nvSpPr>
        <p:spPr>
          <a:xfrm>
            <a:off x="836898" y="5758056"/>
            <a:ext cx="6426851" cy="7453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Obedience is not an “option”. It is part of having a loving relationship with the LORD</a:t>
            </a:r>
            <a:r>
              <a:rPr lang="en-US" sz="2400" dirty="0"/>
              <a:t>.</a:t>
            </a:r>
          </a:p>
        </p:txBody>
      </p:sp>
      <p:pic>
        <p:nvPicPr>
          <p:cNvPr id="7" name="Audio 6">
            <a:hlinkClick r:id="" action="ppaction://media"/>
            <a:extLst>
              <a:ext uri="{FF2B5EF4-FFF2-40B4-BE49-F238E27FC236}">
                <a16:creationId xmlns:a16="http://schemas.microsoft.com/office/drawing/2014/main" id="{BEA24306-1F9D-5793-51D2-3386C97CD3F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437945426"/>
      </p:ext>
    </p:extLst>
  </p:cSld>
  <p:clrMapOvr>
    <a:masterClrMapping/>
  </p:clrMapOvr>
  <mc:AlternateContent xmlns:mc="http://schemas.openxmlformats.org/markup-compatibility/2006" xmlns:p14="http://schemas.microsoft.com/office/powerpoint/2010/main">
    <mc:Choice Requires="p14">
      <p:transition spd="slow" p14:dur="2000" advTm="123959"/>
    </mc:Choice>
    <mc:Fallback xmlns="">
      <p:transition spd="slow" advTm="12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additive="base">
                                        <p:cTn id="3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 calcmode="lin" valueType="num">
                                      <p:cBhvr additive="base">
                                        <p:cTn id="4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 calcmode="lin" valueType="num">
                                      <p:cBhvr additive="base">
                                        <p:cTn id="5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wipe(down)">
                                      <p:cBhvr>
                                        <p:cTn id="64" dur="500"/>
                                        <p:tgtEl>
                                          <p:spTgt spid="3">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6">
                                            <p:txEl>
                                              <p:pRg st="0" end="0"/>
                                            </p:txEl>
                                          </p:spTgt>
                                        </p:tgtEl>
                                        <p:attrNameLst>
                                          <p:attrName>style.visibility</p:attrName>
                                        </p:attrNameLst>
                                      </p:cBhvr>
                                      <p:to>
                                        <p:strVal val="visible"/>
                                      </p:to>
                                    </p:set>
                                    <p:anim calcmode="lin" valueType="num">
                                      <p:cBhvr>
                                        <p:cTn id="6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C805-2A5A-9DA9-1982-2BF6C3A8E8B9}"/>
              </a:ext>
            </a:extLst>
          </p:cNvPr>
          <p:cNvSpPr>
            <a:spLocks noGrp="1"/>
          </p:cNvSpPr>
          <p:nvPr>
            <p:ph type="title"/>
          </p:nvPr>
        </p:nvSpPr>
        <p:spPr/>
        <p:txBody>
          <a:bodyPr/>
          <a:lstStyle/>
          <a:p>
            <a:r>
              <a:rPr lang="en-US" b="1" dirty="0"/>
              <a:t>Paul’s teaching on the in-dwelling </a:t>
            </a:r>
            <a:br>
              <a:rPr lang="en-US" b="1" dirty="0"/>
            </a:br>
            <a:r>
              <a:rPr lang="en-US" b="1" dirty="0"/>
              <a:t>Holy Spirit</a:t>
            </a:r>
          </a:p>
        </p:txBody>
      </p:sp>
      <p:sp>
        <p:nvSpPr>
          <p:cNvPr id="3" name="Content Placeholder 2">
            <a:extLst>
              <a:ext uri="{FF2B5EF4-FFF2-40B4-BE49-F238E27FC236}">
                <a16:creationId xmlns:a16="http://schemas.microsoft.com/office/drawing/2014/main" id="{8712E8EB-BCE3-949B-C523-A551406684D7}"/>
              </a:ext>
            </a:extLst>
          </p:cNvPr>
          <p:cNvSpPr>
            <a:spLocks noGrp="1"/>
          </p:cNvSpPr>
          <p:nvPr>
            <p:ph idx="1"/>
          </p:nvPr>
        </p:nvSpPr>
        <p:spPr/>
        <p:txBody>
          <a:bodyPr/>
          <a:lstStyle/>
          <a:p>
            <a:pPr marL="0" indent="0">
              <a:buNone/>
            </a:pPr>
            <a:r>
              <a:rPr lang="en-US" sz="3200" b="1" baseline="30000" dirty="0"/>
              <a:t>1 Corinthians 3:16-17</a:t>
            </a:r>
            <a:endParaRPr lang="en-US" sz="3200" b="1" dirty="0"/>
          </a:p>
          <a:p>
            <a:pPr marL="0" indent="0">
              <a:buNone/>
            </a:pPr>
            <a:r>
              <a:rPr lang="en-US" sz="2400" b="1" baseline="30000" dirty="0"/>
              <a:t>16 </a:t>
            </a:r>
            <a:r>
              <a:rPr lang="en-US" sz="2400" b="1" dirty="0"/>
              <a:t>Do you not know that you are the temple of God, and that the Spirit of God dwells in you? </a:t>
            </a:r>
            <a:r>
              <a:rPr lang="en-US" sz="2400" b="1" baseline="30000" dirty="0"/>
              <a:t>17 </a:t>
            </a:r>
            <a:r>
              <a:rPr lang="en-US" sz="2400" b="1" dirty="0"/>
              <a:t>If anyone destroys God’s temple, God will destroy that person; for the temple of God, which you are, is holy. </a:t>
            </a:r>
          </a:p>
          <a:p>
            <a:endParaRPr lang="en-US" dirty="0"/>
          </a:p>
        </p:txBody>
      </p:sp>
      <p:pic>
        <p:nvPicPr>
          <p:cNvPr id="2050" name="Picture 2">
            <a:extLst>
              <a:ext uri="{FF2B5EF4-FFF2-40B4-BE49-F238E27FC236}">
                <a16:creationId xmlns:a16="http://schemas.microsoft.com/office/drawing/2014/main" id="{B62E6EFD-3C79-926A-FE41-5521A6A69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737" y="1073149"/>
            <a:ext cx="1877929" cy="24318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19B0B02-2946-06B2-8100-A92AA96FC4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74327460"/>
      </p:ext>
    </p:extLst>
  </p:cSld>
  <p:clrMapOvr>
    <a:masterClrMapping/>
  </p:clrMapOvr>
  <mc:AlternateContent xmlns:mc="http://schemas.openxmlformats.org/markup-compatibility/2006" xmlns:p14="http://schemas.microsoft.com/office/powerpoint/2010/main">
    <mc:Choice Requires="p14">
      <p:transition spd="slow" p14:dur="2000" advTm="32614"/>
    </mc:Choice>
    <mc:Fallback xmlns="">
      <p:transition spd="slow" advTm="3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AEE0-2837-C5D1-F156-26DBA7A23F6F}"/>
              </a:ext>
            </a:extLst>
          </p:cNvPr>
          <p:cNvSpPr>
            <a:spLocks noGrp="1"/>
          </p:cNvSpPr>
          <p:nvPr>
            <p:ph type="title"/>
          </p:nvPr>
        </p:nvSpPr>
        <p:spPr/>
        <p:txBody>
          <a:bodyPr/>
          <a:lstStyle/>
          <a:p>
            <a:r>
              <a:rPr lang="en-US" b="1" dirty="0"/>
              <a:t>John 14:22-24</a:t>
            </a:r>
          </a:p>
        </p:txBody>
      </p:sp>
      <p:sp>
        <p:nvSpPr>
          <p:cNvPr id="3" name="Content Placeholder 2">
            <a:extLst>
              <a:ext uri="{FF2B5EF4-FFF2-40B4-BE49-F238E27FC236}">
                <a16:creationId xmlns:a16="http://schemas.microsoft.com/office/drawing/2014/main" id="{4845D415-AA8D-EE48-D8C1-94E84342CBE1}"/>
              </a:ext>
            </a:extLst>
          </p:cNvPr>
          <p:cNvSpPr>
            <a:spLocks noGrp="1"/>
          </p:cNvSpPr>
          <p:nvPr>
            <p:ph idx="1"/>
          </p:nvPr>
        </p:nvSpPr>
        <p:spPr>
          <a:xfrm>
            <a:off x="328155" y="1573824"/>
            <a:ext cx="5811388" cy="5037992"/>
          </a:xfrm>
        </p:spPr>
        <p:txBody>
          <a:bodyPr>
            <a:normAutofit lnSpcReduction="10000"/>
          </a:bodyPr>
          <a:lstStyle/>
          <a:p>
            <a:pPr marL="0" indent="0">
              <a:buNone/>
            </a:pPr>
            <a:endParaRPr lang="en-US" sz="2400" b="1" baseline="30000" dirty="0"/>
          </a:p>
          <a:p>
            <a:pPr marL="0" indent="0">
              <a:buNone/>
            </a:pPr>
            <a:r>
              <a:rPr lang="en-US" sz="2400" b="1" baseline="30000" dirty="0"/>
              <a:t>22 </a:t>
            </a:r>
            <a:r>
              <a:rPr lang="en-US" sz="2400" b="1" dirty="0"/>
              <a:t>Judas, not the Iscariot, said to him, “Master, [then] what happened that you will reveal yourself to us and not to the world?” </a:t>
            </a:r>
          </a:p>
          <a:p>
            <a:pPr marL="0" indent="0">
              <a:buNone/>
            </a:pPr>
            <a:endParaRPr lang="en-US" sz="2400" b="1" dirty="0"/>
          </a:p>
          <a:p>
            <a:pPr marL="0" indent="0">
              <a:buNone/>
            </a:pPr>
            <a:r>
              <a:rPr lang="en-US" sz="2400" b="1" baseline="30000" dirty="0"/>
              <a:t>23 </a:t>
            </a:r>
            <a:r>
              <a:rPr lang="en-US" sz="2400" b="1" dirty="0"/>
              <a:t>Jesus answered and said to him, “</a:t>
            </a:r>
            <a:r>
              <a:rPr lang="en-US" sz="2400" b="1" dirty="0">
                <a:solidFill>
                  <a:srgbClr val="FFC000"/>
                </a:solidFill>
              </a:rPr>
              <a:t>Whoever loves me will keep my word, and my Father will love him, and we will come to him and make our dwelling with him. </a:t>
            </a:r>
            <a:r>
              <a:rPr lang="en-US" sz="2400" b="1" baseline="30000" dirty="0"/>
              <a:t>24 </a:t>
            </a:r>
            <a:r>
              <a:rPr lang="en-US" sz="2400" b="1" dirty="0"/>
              <a:t>Whoever does not love me does not keep my words; yet the word you hear is not mine but that of the Father who sent me.</a:t>
            </a:r>
          </a:p>
          <a:p>
            <a:pPr marL="0" indent="0">
              <a:buNone/>
            </a:pPr>
            <a:endParaRPr lang="en-US" sz="2400" b="1" dirty="0"/>
          </a:p>
        </p:txBody>
      </p:sp>
      <p:sp>
        <p:nvSpPr>
          <p:cNvPr id="5" name="Rectangle 4">
            <a:extLst>
              <a:ext uri="{FF2B5EF4-FFF2-40B4-BE49-F238E27FC236}">
                <a16:creationId xmlns:a16="http://schemas.microsoft.com/office/drawing/2014/main" id="{FDD7AA0E-A272-4973-B338-44C7B5608739}"/>
              </a:ext>
            </a:extLst>
          </p:cNvPr>
          <p:cNvSpPr/>
          <p:nvPr/>
        </p:nvSpPr>
        <p:spPr>
          <a:xfrm>
            <a:off x="6478048" y="57150"/>
            <a:ext cx="5591907" cy="6743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r>
              <a:rPr lang="en-US" sz="2400" b="1" dirty="0">
                <a:solidFill>
                  <a:schemeClr val="bg1"/>
                </a:solidFill>
              </a:rPr>
              <a:t>Judas, son of James is listed as an apostle in Luke 16:6, and in Acts 1:13 his name is mentioned as one of those in the upper room before the Pentecost.</a:t>
            </a:r>
          </a:p>
          <a:p>
            <a:pPr algn="ctr"/>
            <a:endParaRPr lang="en-US" sz="2400" b="1" dirty="0">
              <a:solidFill>
                <a:schemeClr val="bg1"/>
              </a:solidFill>
            </a:endParaRPr>
          </a:p>
          <a:p>
            <a:pPr algn="ctr"/>
            <a:r>
              <a:rPr lang="en-US" sz="2400" b="1" dirty="0">
                <a:solidFill>
                  <a:schemeClr val="bg1"/>
                </a:solidFill>
              </a:rPr>
              <a:t>Acts 1:40-42</a:t>
            </a:r>
          </a:p>
          <a:p>
            <a:pPr algn="ctr"/>
            <a:r>
              <a:rPr lang="en-US" sz="2000" dirty="0">
                <a:solidFill>
                  <a:schemeClr val="bg1"/>
                </a:solidFill>
              </a:rPr>
              <a:t>(Words of Peter)</a:t>
            </a:r>
          </a:p>
          <a:p>
            <a:pPr algn="ctr"/>
            <a:r>
              <a:rPr lang="en-US" sz="2400" baseline="30000" dirty="0">
                <a:solidFill>
                  <a:schemeClr val="bg1"/>
                </a:solidFill>
              </a:rPr>
              <a:t>40 </a:t>
            </a:r>
            <a:r>
              <a:rPr lang="en-US" sz="2400" dirty="0">
                <a:solidFill>
                  <a:schemeClr val="bg1"/>
                </a:solidFill>
              </a:rPr>
              <a:t>but God raised him on the third day and allowed him to appear, </a:t>
            </a:r>
            <a:r>
              <a:rPr lang="en-US" sz="2400" baseline="30000" dirty="0">
                <a:solidFill>
                  <a:schemeClr val="bg1"/>
                </a:solidFill>
              </a:rPr>
              <a:t>41 </a:t>
            </a:r>
            <a:r>
              <a:rPr lang="en-US" sz="2400" dirty="0">
                <a:solidFill>
                  <a:schemeClr val="bg1"/>
                </a:solidFill>
              </a:rPr>
              <a:t>not to all the people but to us who were chosen by God as witnesses and who ate and drank with him after he rose from the dead. </a:t>
            </a:r>
            <a:r>
              <a:rPr lang="en-US" sz="2400" baseline="30000" dirty="0">
                <a:solidFill>
                  <a:schemeClr val="bg1"/>
                </a:solidFill>
              </a:rPr>
              <a:t>42 </a:t>
            </a:r>
            <a:r>
              <a:rPr lang="en-US" sz="2400" dirty="0">
                <a:solidFill>
                  <a:schemeClr val="bg1"/>
                </a:solidFill>
              </a:rPr>
              <a:t>He commanded us to preach to the people and to testify that he is the one ordained by God as judge of the living and the dead.</a:t>
            </a:r>
          </a:p>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p:txBody>
      </p:sp>
      <p:sp>
        <p:nvSpPr>
          <p:cNvPr id="7" name="Star: 5 Points 6">
            <a:extLst>
              <a:ext uri="{FF2B5EF4-FFF2-40B4-BE49-F238E27FC236}">
                <a16:creationId xmlns:a16="http://schemas.microsoft.com/office/drawing/2014/main" id="{D3D1D5E3-7751-F3C2-C16D-A2D8508DF416}"/>
              </a:ext>
            </a:extLst>
          </p:cNvPr>
          <p:cNvSpPr/>
          <p:nvPr/>
        </p:nvSpPr>
        <p:spPr>
          <a:xfrm>
            <a:off x="2794234" y="3010146"/>
            <a:ext cx="571500" cy="52509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Star: 5 Points 7">
            <a:extLst>
              <a:ext uri="{FF2B5EF4-FFF2-40B4-BE49-F238E27FC236}">
                <a16:creationId xmlns:a16="http://schemas.microsoft.com/office/drawing/2014/main" id="{2E6E2ACE-B2AB-C7CC-8E59-99BC2A97C613}"/>
              </a:ext>
            </a:extLst>
          </p:cNvPr>
          <p:cNvSpPr/>
          <p:nvPr/>
        </p:nvSpPr>
        <p:spPr>
          <a:xfrm>
            <a:off x="10931351" y="1930400"/>
            <a:ext cx="527539" cy="50116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Star: 5 Points 8">
            <a:extLst>
              <a:ext uri="{FF2B5EF4-FFF2-40B4-BE49-F238E27FC236}">
                <a16:creationId xmlns:a16="http://schemas.microsoft.com/office/drawing/2014/main" id="{993875F5-D7F7-2EF0-B219-C9FE2CF8A441}"/>
              </a:ext>
            </a:extLst>
          </p:cNvPr>
          <p:cNvSpPr/>
          <p:nvPr/>
        </p:nvSpPr>
        <p:spPr>
          <a:xfrm>
            <a:off x="4817408" y="6248400"/>
            <a:ext cx="651408" cy="4381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6" name="Audio 5">
            <a:hlinkClick r:id="" action="ppaction://media"/>
            <a:extLst>
              <a:ext uri="{FF2B5EF4-FFF2-40B4-BE49-F238E27FC236}">
                <a16:creationId xmlns:a16="http://schemas.microsoft.com/office/drawing/2014/main" id="{9769C484-8920-66D9-9F60-F3E4A087208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174061256"/>
      </p:ext>
    </p:extLst>
  </p:cSld>
  <p:clrMapOvr>
    <a:masterClrMapping/>
  </p:clrMapOvr>
  <mc:AlternateContent xmlns:mc="http://schemas.openxmlformats.org/markup-compatibility/2006" xmlns:p14="http://schemas.microsoft.com/office/powerpoint/2010/main">
    <mc:Choice Requires="p14">
      <p:transition spd="slow" p14:dur="2000" advTm="120343"/>
    </mc:Choice>
    <mc:Fallback xmlns="">
      <p:transition spd="slow" advTm="12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 calcmode="lin" valueType="num">
                                      <p:cBhvr additive="base">
                                        <p:cTn id="1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 calcmode="lin" valueType="num">
                                      <p:cBhvr additive="base">
                                        <p:cTn id="2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 calcmode="lin" valueType="num">
                                      <p:cBhvr additive="base">
                                        <p:cTn id="28"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 calcmode="lin" valueType="num">
                                      <p:cBhvr additive="base">
                                        <p:cTn id="34"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6B4B-E11A-19F6-B454-F2C6377A09CF}"/>
              </a:ext>
            </a:extLst>
          </p:cNvPr>
          <p:cNvSpPr>
            <a:spLocks noGrp="1"/>
          </p:cNvSpPr>
          <p:nvPr>
            <p:ph type="title"/>
          </p:nvPr>
        </p:nvSpPr>
        <p:spPr/>
        <p:txBody>
          <a:bodyPr/>
          <a:lstStyle/>
          <a:p>
            <a:r>
              <a:rPr lang="en-US" b="1" dirty="0"/>
              <a:t>In our last lesson…</a:t>
            </a:r>
          </a:p>
        </p:txBody>
      </p:sp>
      <p:sp>
        <p:nvSpPr>
          <p:cNvPr id="3" name="Content Placeholder 2">
            <a:extLst>
              <a:ext uri="{FF2B5EF4-FFF2-40B4-BE49-F238E27FC236}">
                <a16:creationId xmlns:a16="http://schemas.microsoft.com/office/drawing/2014/main" id="{342D81D5-6775-F61E-1B49-CB14A539A8F3}"/>
              </a:ext>
            </a:extLst>
          </p:cNvPr>
          <p:cNvSpPr>
            <a:spLocks noGrp="1"/>
          </p:cNvSpPr>
          <p:nvPr>
            <p:ph idx="1"/>
          </p:nvPr>
        </p:nvSpPr>
        <p:spPr>
          <a:xfrm>
            <a:off x="606996" y="1930400"/>
            <a:ext cx="8158935" cy="3880773"/>
          </a:xfrm>
        </p:spPr>
        <p:txBody>
          <a:bodyPr>
            <a:normAutofit/>
          </a:bodyPr>
          <a:lstStyle/>
          <a:p>
            <a:pPr marL="0" indent="0">
              <a:buNone/>
            </a:pPr>
            <a:r>
              <a:rPr lang="en-US" sz="2400" dirty="0"/>
              <a:t>Gathered in the upper room after the Last Supper.</a:t>
            </a:r>
          </a:p>
          <a:p>
            <a:pPr marL="0" indent="0">
              <a:buNone/>
            </a:pPr>
            <a:r>
              <a:rPr lang="en-US" sz="2400" dirty="0"/>
              <a:t>Judas left to betray Jesus.</a:t>
            </a:r>
          </a:p>
          <a:p>
            <a:pPr marL="0" indent="0">
              <a:buNone/>
            </a:pPr>
            <a:r>
              <a:rPr lang="en-US" sz="2400" dirty="0"/>
              <a:t>Jesus announced that He is going away,  to a place where they cannot go. </a:t>
            </a:r>
          </a:p>
          <a:p>
            <a:pPr marL="0" indent="0">
              <a:buNone/>
            </a:pPr>
            <a:r>
              <a:rPr lang="en-US" sz="2400" dirty="0"/>
              <a:t>Jesus gave them a new commandment: Love one another as I have loved you.</a:t>
            </a:r>
          </a:p>
          <a:p>
            <a:pPr marL="0" indent="0">
              <a:buNone/>
            </a:pPr>
            <a:r>
              <a:rPr lang="en-US" sz="2400" dirty="0"/>
              <a:t>He also revealed to Peter that Peter would deny Jesus three times.</a:t>
            </a:r>
          </a:p>
          <a:p>
            <a:pPr marL="0" indent="0">
              <a:buNone/>
            </a:pPr>
            <a:endParaRPr lang="en-US" sz="2400" dirty="0"/>
          </a:p>
        </p:txBody>
      </p:sp>
      <p:sp>
        <p:nvSpPr>
          <p:cNvPr id="4" name="Star: 6 Points 3">
            <a:extLst>
              <a:ext uri="{FF2B5EF4-FFF2-40B4-BE49-F238E27FC236}">
                <a16:creationId xmlns:a16="http://schemas.microsoft.com/office/drawing/2014/main" id="{B5867235-DB5F-E221-5191-075EAFD07219}"/>
              </a:ext>
            </a:extLst>
          </p:cNvPr>
          <p:cNvSpPr/>
          <p:nvPr/>
        </p:nvSpPr>
        <p:spPr>
          <a:xfrm>
            <a:off x="3006969" y="3376244"/>
            <a:ext cx="509954" cy="430822"/>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DDDDA4A7-E4D7-347F-FCF9-50E8ACAC5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5931" y="800100"/>
            <a:ext cx="3323492" cy="1899138"/>
          </a:xfrm>
          <a:prstGeom prst="rect">
            <a:avLst/>
          </a:prstGeom>
          <a:noFill/>
          <a:extLst>
            <a:ext uri="{909E8E84-426E-40DD-AFC4-6F175D3DCCD1}">
              <a14:hiddenFill xmlns:a14="http://schemas.microsoft.com/office/drawing/2010/main">
                <a:solidFill>
                  <a:srgbClr val="FFFFFF"/>
                </a:solidFill>
              </a14:hiddenFill>
            </a:ext>
          </a:extLst>
        </p:spPr>
      </p:pic>
      <p:sp>
        <p:nvSpPr>
          <p:cNvPr id="6" name="Star: 6 Points 5">
            <a:extLst>
              <a:ext uri="{FF2B5EF4-FFF2-40B4-BE49-F238E27FC236}">
                <a16:creationId xmlns:a16="http://schemas.microsoft.com/office/drawing/2014/main" id="{43F27760-E888-6F37-6ED7-D4B0B1778205}"/>
              </a:ext>
            </a:extLst>
          </p:cNvPr>
          <p:cNvSpPr/>
          <p:nvPr/>
        </p:nvSpPr>
        <p:spPr>
          <a:xfrm>
            <a:off x="3124200" y="5226530"/>
            <a:ext cx="509954" cy="430822"/>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4A93324C-3B08-214F-1EA8-C65537A1C75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963889615"/>
      </p:ext>
    </p:extLst>
  </p:cSld>
  <p:clrMapOvr>
    <a:masterClrMapping/>
  </p:clrMapOvr>
  <mc:AlternateContent xmlns:mc="http://schemas.openxmlformats.org/markup-compatibility/2006" xmlns:p14="http://schemas.microsoft.com/office/powerpoint/2010/main">
    <mc:Choice Requires="p14">
      <p:transition spd="slow" p14:dur="2000" advTm="57086"/>
    </mc:Choice>
    <mc:Fallback xmlns="">
      <p:transition spd="slow" advTm="5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5DE7-D8C9-CC85-5999-25F7461B4CEC}"/>
              </a:ext>
            </a:extLst>
          </p:cNvPr>
          <p:cNvSpPr>
            <a:spLocks noGrp="1"/>
          </p:cNvSpPr>
          <p:nvPr>
            <p:ph type="title"/>
          </p:nvPr>
        </p:nvSpPr>
        <p:spPr/>
        <p:txBody>
          <a:bodyPr/>
          <a:lstStyle/>
          <a:p>
            <a:r>
              <a:rPr lang="en-US" b="1" dirty="0"/>
              <a:t>John 14:25-26</a:t>
            </a:r>
          </a:p>
        </p:txBody>
      </p:sp>
      <p:sp>
        <p:nvSpPr>
          <p:cNvPr id="3" name="Content Placeholder 2">
            <a:extLst>
              <a:ext uri="{FF2B5EF4-FFF2-40B4-BE49-F238E27FC236}">
                <a16:creationId xmlns:a16="http://schemas.microsoft.com/office/drawing/2014/main" id="{6229E096-58B8-5BBF-5365-5024DBB1F8B3}"/>
              </a:ext>
            </a:extLst>
          </p:cNvPr>
          <p:cNvSpPr>
            <a:spLocks noGrp="1"/>
          </p:cNvSpPr>
          <p:nvPr>
            <p:ph idx="1"/>
          </p:nvPr>
        </p:nvSpPr>
        <p:spPr>
          <a:xfrm>
            <a:off x="422358" y="2127459"/>
            <a:ext cx="6585112" cy="4353239"/>
          </a:xfrm>
        </p:spPr>
        <p:txBody>
          <a:bodyPr>
            <a:normAutofit/>
          </a:bodyPr>
          <a:lstStyle/>
          <a:p>
            <a:pPr marL="0" indent="0">
              <a:buNone/>
            </a:pPr>
            <a:r>
              <a:rPr lang="en-US" sz="2400" b="1" baseline="30000" dirty="0"/>
              <a:t>25 </a:t>
            </a:r>
            <a:r>
              <a:rPr lang="en-US" sz="2400" b="1" dirty="0"/>
              <a:t>“I have told you this while I am with you. </a:t>
            </a:r>
            <a:r>
              <a:rPr lang="en-US" sz="2400" b="1" baseline="30000" dirty="0"/>
              <a:t>26 </a:t>
            </a:r>
            <a:r>
              <a:rPr lang="en-US" sz="2400" b="1" dirty="0"/>
              <a:t>The Advocate, the holy Spirit that the Father will send in my name—he will teach you everything and remind you of all that [I] told you. </a:t>
            </a:r>
          </a:p>
          <a:p>
            <a:pPr marL="0" indent="0">
              <a:buNone/>
            </a:pPr>
            <a:endParaRPr lang="en-US" sz="2400" b="1" baseline="30000" dirty="0"/>
          </a:p>
        </p:txBody>
      </p:sp>
      <p:sp>
        <p:nvSpPr>
          <p:cNvPr id="4" name="Rectangle 3">
            <a:extLst>
              <a:ext uri="{FF2B5EF4-FFF2-40B4-BE49-F238E27FC236}">
                <a16:creationId xmlns:a16="http://schemas.microsoft.com/office/drawing/2014/main" id="{24D5232F-F2D2-C3DD-83C8-AF92E5A61DF8}"/>
              </a:ext>
            </a:extLst>
          </p:cNvPr>
          <p:cNvSpPr/>
          <p:nvPr/>
        </p:nvSpPr>
        <p:spPr>
          <a:xfrm>
            <a:off x="7508631" y="175846"/>
            <a:ext cx="4457700" cy="650191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Just as Jesus demonstrated the personality and character of the Father to others, so too will the Holy Spirit make the living Christ real to His followers. </a:t>
            </a:r>
          </a:p>
          <a:p>
            <a:pPr algn="ctr"/>
            <a:endParaRPr lang="en-US" sz="2400" b="1" dirty="0"/>
          </a:p>
          <a:p>
            <a:pPr algn="ctr"/>
            <a:r>
              <a:rPr lang="en-US" sz="2400" b="1" dirty="0"/>
              <a:t>One of the functions of the Spirit is teaching and bringing meaning to the memories of their experiences with Jesus. </a:t>
            </a:r>
          </a:p>
          <a:p>
            <a:pPr algn="ctr"/>
            <a:endParaRPr lang="en-US" sz="2400" b="1" dirty="0"/>
          </a:p>
        </p:txBody>
      </p:sp>
      <p:pic>
        <p:nvPicPr>
          <p:cNvPr id="3074" name="Picture 2">
            <a:extLst>
              <a:ext uri="{FF2B5EF4-FFF2-40B4-BE49-F238E27FC236}">
                <a16:creationId xmlns:a16="http://schemas.microsoft.com/office/drawing/2014/main" id="{060140EE-97CF-5F85-6595-55B294E43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759" y="4399853"/>
            <a:ext cx="3260317" cy="204128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472ECDD-9CAF-3BE6-E10D-89DBFE3FFE8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11322006"/>
      </p:ext>
    </p:extLst>
  </p:cSld>
  <p:clrMapOvr>
    <a:masterClrMapping/>
  </p:clrMapOvr>
  <mc:AlternateContent xmlns:mc="http://schemas.openxmlformats.org/markup-compatibility/2006" xmlns:p14="http://schemas.microsoft.com/office/powerpoint/2010/main">
    <mc:Choice Requires="p14">
      <p:transition spd="slow" p14:dur="2000" advTm="35944"/>
    </mc:Choice>
    <mc:Fallback xmlns="">
      <p:transition spd="slow" advTm="3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DEC4-1069-ABAB-D014-F694C0D39D0E}"/>
              </a:ext>
            </a:extLst>
          </p:cNvPr>
          <p:cNvSpPr>
            <a:spLocks noGrp="1"/>
          </p:cNvSpPr>
          <p:nvPr>
            <p:ph type="title"/>
          </p:nvPr>
        </p:nvSpPr>
        <p:spPr/>
        <p:txBody>
          <a:bodyPr/>
          <a:lstStyle/>
          <a:p>
            <a:r>
              <a:rPr lang="en-US" b="1" dirty="0"/>
              <a:t>John 14:27</a:t>
            </a:r>
          </a:p>
        </p:txBody>
      </p:sp>
      <p:sp>
        <p:nvSpPr>
          <p:cNvPr id="3" name="Content Placeholder 2">
            <a:extLst>
              <a:ext uri="{FF2B5EF4-FFF2-40B4-BE49-F238E27FC236}">
                <a16:creationId xmlns:a16="http://schemas.microsoft.com/office/drawing/2014/main" id="{61F752F2-ACDE-49CE-A848-82DFF94AB44E}"/>
              </a:ext>
            </a:extLst>
          </p:cNvPr>
          <p:cNvSpPr>
            <a:spLocks noGrp="1"/>
          </p:cNvSpPr>
          <p:nvPr>
            <p:ph idx="1"/>
          </p:nvPr>
        </p:nvSpPr>
        <p:spPr>
          <a:xfrm>
            <a:off x="677335" y="2160589"/>
            <a:ext cx="5600373" cy="3880773"/>
          </a:xfrm>
        </p:spPr>
        <p:txBody>
          <a:bodyPr/>
          <a:lstStyle/>
          <a:p>
            <a:pPr marL="0" indent="0">
              <a:buNone/>
            </a:pPr>
            <a:r>
              <a:rPr lang="en-US" sz="2400" b="1" baseline="30000" dirty="0"/>
              <a:t>27 </a:t>
            </a:r>
            <a:r>
              <a:rPr lang="en-US" sz="2400" b="1" dirty="0"/>
              <a:t>Peace I leave with you; my peace I give to you. Not as the world gives do I give it to you. Do not let your hearts be troubled or afraid. </a:t>
            </a:r>
          </a:p>
          <a:p>
            <a:endParaRPr lang="en-US" dirty="0"/>
          </a:p>
        </p:txBody>
      </p:sp>
      <p:sp>
        <p:nvSpPr>
          <p:cNvPr id="4" name="Rectangle 3">
            <a:extLst>
              <a:ext uri="{FF2B5EF4-FFF2-40B4-BE49-F238E27FC236}">
                <a16:creationId xmlns:a16="http://schemas.microsoft.com/office/drawing/2014/main" id="{860A18BA-B943-B4B8-4F5E-BB0E0A8FC071}"/>
              </a:ext>
            </a:extLst>
          </p:cNvPr>
          <p:cNvSpPr/>
          <p:nvPr/>
        </p:nvSpPr>
        <p:spPr>
          <a:xfrm>
            <a:off x="7473461" y="185632"/>
            <a:ext cx="4204370" cy="6215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a:p>
            <a:pPr algn="ctr"/>
            <a:r>
              <a:rPr lang="en-US" sz="2400" b="1" dirty="0">
                <a:solidFill>
                  <a:schemeClr val="bg1"/>
                </a:solidFill>
              </a:rPr>
              <a:t>The word used here is Shalom. The word is used 14 times in Exodus 21-22.</a:t>
            </a:r>
          </a:p>
          <a:p>
            <a:pPr algn="ctr"/>
            <a:endParaRPr lang="en-US" sz="2400" b="1" dirty="0">
              <a:solidFill>
                <a:schemeClr val="bg1"/>
              </a:solidFill>
            </a:endParaRPr>
          </a:p>
          <a:p>
            <a:pPr algn="ctr"/>
            <a:r>
              <a:rPr lang="en-US" sz="2400" b="1" dirty="0">
                <a:solidFill>
                  <a:schemeClr val="bg1"/>
                </a:solidFill>
              </a:rPr>
              <a:t>While peace is often used to indicate an absence of war or conflict, Christ’s “shalom” means, completeness, or general well being. </a:t>
            </a:r>
          </a:p>
          <a:p>
            <a:pPr algn="ctr"/>
            <a:endParaRPr lang="en-US" sz="2400" b="1" dirty="0">
              <a:solidFill>
                <a:schemeClr val="bg1"/>
              </a:solidFill>
            </a:endParaRPr>
          </a:p>
          <a:p>
            <a:pPr algn="ctr"/>
            <a:r>
              <a:rPr lang="en-US" sz="2400" b="1" dirty="0">
                <a:solidFill>
                  <a:schemeClr val="bg1"/>
                </a:solidFill>
              </a:rPr>
              <a:t>When used as a greeting it might mean “may your day be filled with inner rest and completeness where nothing is lacking.”</a:t>
            </a:r>
          </a:p>
          <a:p>
            <a:pPr algn="ctr"/>
            <a:endParaRPr lang="en-US" dirty="0"/>
          </a:p>
        </p:txBody>
      </p:sp>
      <p:pic>
        <p:nvPicPr>
          <p:cNvPr id="4098" name="Picture 2">
            <a:extLst>
              <a:ext uri="{FF2B5EF4-FFF2-40B4-BE49-F238E27FC236}">
                <a16:creationId xmlns:a16="http://schemas.microsoft.com/office/drawing/2014/main" id="{3E4866CD-05F9-A700-E7C1-AC0B06CF8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219" y="4615228"/>
            <a:ext cx="2177562" cy="1633172"/>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EC9B5D50-709B-77E4-F339-6FEB1EFD235A}"/>
              </a:ext>
            </a:extLst>
          </p:cNvPr>
          <p:cNvSpPr/>
          <p:nvPr/>
        </p:nvSpPr>
        <p:spPr>
          <a:xfrm>
            <a:off x="11135360" y="5679440"/>
            <a:ext cx="914400" cy="914400"/>
          </a:xfrm>
          <a:prstGeom prst="star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E4F59BA2-C2D7-0B90-E3C3-92C62E3E4E2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686027347"/>
      </p:ext>
    </p:extLst>
  </p:cSld>
  <p:clrMapOvr>
    <a:masterClrMapping/>
  </p:clrMapOvr>
  <mc:AlternateContent xmlns:mc="http://schemas.openxmlformats.org/markup-compatibility/2006" xmlns:p14="http://schemas.microsoft.com/office/powerpoint/2010/main">
    <mc:Choice Requires="p14">
      <p:transition spd="slow" p14:dur="2000" advTm="68710"/>
    </mc:Choice>
    <mc:Fallback xmlns="">
      <p:transition spd="slow" advTm="6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26490-1AA1-828B-8E73-E3B3B6E4A5B1}"/>
              </a:ext>
            </a:extLst>
          </p:cNvPr>
          <p:cNvSpPr>
            <a:spLocks noGrp="1"/>
          </p:cNvSpPr>
          <p:nvPr>
            <p:ph type="title"/>
          </p:nvPr>
        </p:nvSpPr>
        <p:spPr/>
        <p:txBody>
          <a:bodyPr/>
          <a:lstStyle/>
          <a:p>
            <a:r>
              <a:rPr lang="en-US" b="1" dirty="0"/>
              <a:t>John 14:28-31</a:t>
            </a:r>
          </a:p>
        </p:txBody>
      </p:sp>
      <p:sp>
        <p:nvSpPr>
          <p:cNvPr id="3" name="Content Placeholder 2">
            <a:extLst>
              <a:ext uri="{FF2B5EF4-FFF2-40B4-BE49-F238E27FC236}">
                <a16:creationId xmlns:a16="http://schemas.microsoft.com/office/drawing/2014/main" id="{FC22A79E-24D8-E61F-FE06-34BD9D6E1AF2}"/>
              </a:ext>
            </a:extLst>
          </p:cNvPr>
          <p:cNvSpPr>
            <a:spLocks noGrp="1"/>
          </p:cNvSpPr>
          <p:nvPr>
            <p:ph idx="1"/>
          </p:nvPr>
        </p:nvSpPr>
        <p:spPr>
          <a:xfrm>
            <a:off x="519072" y="1411165"/>
            <a:ext cx="7130235" cy="5398477"/>
          </a:xfrm>
        </p:spPr>
        <p:txBody>
          <a:bodyPr>
            <a:normAutofit/>
          </a:bodyPr>
          <a:lstStyle/>
          <a:p>
            <a:pPr marL="0" indent="0">
              <a:buNone/>
            </a:pPr>
            <a:r>
              <a:rPr lang="en-US" sz="2400" b="1" baseline="30000" dirty="0"/>
              <a:t>28 </a:t>
            </a:r>
            <a:r>
              <a:rPr lang="en-US" sz="2400" b="1" dirty="0"/>
              <a:t>You heard me tell you, ‘I am going away and I will come back to you.’ If you </a:t>
            </a:r>
            <a:r>
              <a:rPr lang="en-US" sz="2400" b="1" dirty="0">
                <a:solidFill>
                  <a:srgbClr val="FF0000"/>
                </a:solidFill>
              </a:rPr>
              <a:t>loved me</a:t>
            </a:r>
            <a:r>
              <a:rPr lang="en-US" sz="2400" b="1" dirty="0"/>
              <a:t>, you would </a:t>
            </a:r>
            <a:r>
              <a:rPr lang="en-US" sz="2400" b="1" dirty="0">
                <a:solidFill>
                  <a:srgbClr val="92D050"/>
                </a:solidFill>
              </a:rPr>
              <a:t>rejoice that I am going to the Father</a:t>
            </a:r>
            <a:r>
              <a:rPr lang="en-US" sz="2400" b="1" dirty="0"/>
              <a:t>; for the Father is </a:t>
            </a:r>
            <a:r>
              <a:rPr lang="en-US" sz="2400" b="1" dirty="0">
                <a:solidFill>
                  <a:srgbClr val="00B0F0"/>
                </a:solidFill>
              </a:rPr>
              <a:t>greater than I</a:t>
            </a:r>
            <a:r>
              <a:rPr lang="en-US" sz="2400" b="1" dirty="0"/>
              <a:t>. </a:t>
            </a:r>
          </a:p>
          <a:p>
            <a:pPr marL="0" indent="0">
              <a:buNone/>
            </a:pPr>
            <a:r>
              <a:rPr lang="en-US" sz="2400" b="1" baseline="30000" dirty="0"/>
              <a:t>29 </a:t>
            </a:r>
            <a:r>
              <a:rPr lang="en-US" sz="2400" b="1" dirty="0"/>
              <a:t>And now I have told you this before it happens, so that when it happens you may believe. </a:t>
            </a:r>
          </a:p>
          <a:p>
            <a:pPr marL="0" indent="0">
              <a:buNone/>
            </a:pPr>
            <a:r>
              <a:rPr lang="en-US" sz="2400" b="1" baseline="30000" dirty="0"/>
              <a:t>30 </a:t>
            </a:r>
            <a:r>
              <a:rPr lang="en-US" sz="2400" b="1" dirty="0"/>
              <a:t>I will no longer speak much with you, for the </a:t>
            </a:r>
            <a:r>
              <a:rPr lang="en-US" sz="2400" b="1" dirty="0">
                <a:solidFill>
                  <a:srgbClr val="FFFF00"/>
                </a:solidFill>
              </a:rPr>
              <a:t>ruler of the world is coming</a:t>
            </a:r>
            <a:r>
              <a:rPr lang="en-US" sz="2400" b="1" dirty="0"/>
              <a:t>. He has no power over me, </a:t>
            </a:r>
            <a:r>
              <a:rPr lang="en-US" sz="2400" b="1" baseline="30000" dirty="0"/>
              <a:t>31 </a:t>
            </a:r>
            <a:r>
              <a:rPr lang="en-US" sz="2400" b="1" dirty="0"/>
              <a:t>but the world must know that I love the Father and that I do just as the Father has commanded me. </a:t>
            </a:r>
          </a:p>
          <a:p>
            <a:pPr marL="0" indent="0">
              <a:buNone/>
            </a:pPr>
            <a:r>
              <a:rPr lang="en-US" sz="2400" b="1" dirty="0"/>
              <a:t>Get up, let us go.</a:t>
            </a:r>
          </a:p>
        </p:txBody>
      </p:sp>
      <p:sp>
        <p:nvSpPr>
          <p:cNvPr id="4" name="Rectangle 3">
            <a:extLst>
              <a:ext uri="{FF2B5EF4-FFF2-40B4-BE49-F238E27FC236}">
                <a16:creationId xmlns:a16="http://schemas.microsoft.com/office/drawing/2014/main" id="{970A9E8B-5953-3EDD-9642-1777C6C26812}"/>
              </a:ext>
            </a:extLst>
          </p:cNvPr>
          <p:cNvSpPr/>
          <p:nvPr/>
        </p:nvSpPr>
        <p:spPr>
          <a:xfrm>
            <a:off x="7869115" y="48357"/>
            <a:ext cx="4123592" cy="67612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Rejoice- I’m going to The Father.</a:t>
            </a:r>
          </a:p>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John 5:18 He is equal to the Father</a:t>
            </a:r>
          </a:p>
          <a:p>
            <a:pPr marL="342900" indent="-342900">
              <a:buFont typeface="Arial" panose="020B0604020202020204" pitchFamily="34" charset="0"/>
              <a:buChar char="•"/>
            </a:pPr>
            <a:r>
              <a:rPr lang="en-US" sz="2400" b="1" dirty="0">
                <a:solidFill>
                  <a:schemeClr val="bg1"/>
                </a:solidFill>
              </a:rPr>
              <a:t>He used the “I AM” title throughout the Gospel.</a:t>
            </a:r>
          </a:p>
          <a:p>
            <a:pPr marL="342900" indent="-342900">
              <a:buFont typeface="Arial" panose="020B0604020202020204" pitchFamily="34" charset="0"/>
              <a:buChar char="•"/>
            </a:pPr>
            <a:r>
              <a:rPr lang="en-US" sz="2400" b="1" dirty="0">
                <a:solidFill>
                  <a:schemeClr val="bg1"/>
                </a:solidFill>
              </a:rPr>
              <a:t>John 10:30 Jesus is one with the Father.</a:t>
            </a:r>
          </a:p>
          <a:p>
            <a:pPr marL="342900" indent="-342900">
              <a:buFont typeface="Arial" panose="020B0604020202020204" pitchFamily="34" charset="0"/>
              <a:buChar char="•"/>
            </a:pPr>
            <a:r>
              <a:rPr lang="en-US" sz="2400" b="1" dirty="0">
                <a:solidFill>
                  <a:schemeClr val="bg1"/>
                </a:solidFill>
              </a:rPr>
              <a:t>John10:38 He is in the Father and the Father is in Him.</a:t>
            </a:r>
          </a:p>
          <a:p>
            <a:pPr marL="342900" indent="-342900">
              <a:buFont typeface="Arial" panose="020B0604020202020204" pitchFamily="34" charset="0"/>
              <a:buChar char="•"/>
            </a:pPr>
            <a:r>
              <a:rPr lang="en-US" sz="2400" b="1" dirty="0">
                <a:solidFill>
                  <a:schemeClr val="bg1"/>
                </a:solidFill>
              </a:rPr>
              <a:t>John 14:9 If you see him, you have seen the Father.</a:t>
            </a:r>
          </a:p>
          <a:p>
            <a:r>
              <a:rPr lang="en-US" sz="2400" b="1" dirty="0">
                <a:solidFill>
                  <a:schemeClr val="bg1"/>
                </a:solidFill>
              </a:rPr>
              <a:t>One more prophecy- the betrayer is coming, prodded along by Satan</a:t>
            </a:r>
          </a:p>
          <a:p>
            <a:pPr marL="342900" indent="-342900">
              <a:buFont typeface="Arial" panose="020B0604020202020204" pitchFamily="34" charset="0"/>
              <a:buChar char="•"/>
            </a:pPr>
            <a:endParaRPr lang="en-US" sz="2400" b="1" dirty="0">
              <a:solidFill>
                <a:schemeClr val="bg1"/>
              </a:solidFill>
            </a:endParaRPr>
          </a:p>
        </p:txBody>
      </p:sp>
      <p:sp>
        <p:nvSpPr>
          <p:cNvPr id="5" name="Star: 5 Points 4">
            <a:extLst>
              <a:ext uri="{FF2B5EF4-FFF2-40B4-BE49-F238E27FC236}">
                <a16:creationId xmlns:a16="http://schemas.microsoft.com/office/drawing/2014/main" id="{651D080C-6D01-A572-75FD-FAABF24A7FBC}"/>
              </a:ext>
            </a:extLst>
          </p:cNvPr>
          <p:cNvSpPr/>
          <p:nvPr/>
        </p:nvSpPr>
        <p:spPr>
          <a:xfrm>
            <a:off x="5627077" y="2400300"/>
            <a:ext cx="468923" cy="5250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Star: 5 Points 6">
            <a:extLst>
              <a:ext uri="{FF2B5EF4-FFF2-40B4-BE49-F238E27FC236}">
                <a16:creationId xmlns:a16="http://schemas.microsoft.com/office/drawing/2014/main" id="{BB4D07D4-C632-7B8C-5922-837CE4552200}"/>
              </a:ext>
            </a:extLst>
          </p:cNvPr>
          <p:cNvSpPr/>
          <p:nvPr/>
        </p:nvSpPr>
        <p:spPr>
          <a:xfrm>
            <a:off x="3515618" y="5782407"/>
            <a:ext cx="568571" cy="46599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9" name="Straight Arrow Connector 8">
            <a:extLst>
              <a:ext uri="{FF2B5EF4-FFF2-40B4-BE49-F238E27FC236}">
                <a16:creationId xmlns:a16="http://schemas.microsoft.com/office/drawing/2014/main" id="{F32D8ADB-69C8-7E10-E818-2DAC169CE62B}"/>
              </a:ext>
            </a:extLst>
          </p:cNvPr>
          <p:cNvCxnSpPr>
            <a:cxnSpLocks/>
          </p:cNvCxnSpPr>
          <p:nvPr/>
        </p:nvCxnSpPr>
        <p:spPr>
          <a:xfrm>
            <a:off x="4668715" y="5024803"/>
            <a:ext cx="3200400" cy="6550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tar: 5 Points 7">
            <a:extLst>
              <a:ext uri="{FF2B5EF4-FFF2-40B4-BE49-F238E27FC236}">
                <a16:creationId xmlns:a16="http://schemas.microsoft.com/office/drawing/2014/main" id="{03591B1F-29E3-315F-B166-D9C44E57CBC0}"/>
              </a:ext>
            </a:extLst>
          </p:cNvPr>
          <p:cNvSpPr/>
          <p:nvPr/>
        </p:nvSpPr>
        <p:spPr>
          <a:xfrm>
            <a:off x="3282003" y="6153100"/>
            <a:ext cx="568571" cy="46599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10" name="Audio 9">
            <a:hlinkClick r:id="" action="ppaction://media"/>
            <a:extLst>
              <a:ext uri="{FF2B5EF4-FFF2-40B4-BE49-F238E27FC236}">
                <a16:creationId xmlns:a16="http://schemas.microsoft.com/office/drawing/2014/main" id="{DD24A0A6-5E50-8F12-A692-EF6FDD849B1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201502147"/>
      </p:ext>
    </p:extLst>
  </p:cSld>
  <p:clrMapOvr>
    <a:masterClrMapping/>
  </p:clrMapOvr>
  <mc:AlternateContent xmlns:mc="http://schemas.openxmlformats.org/markup-compatibility/2006" xmlns:p14="http://schemas.microsoft.com/office/powerpoint/2010/main">
    <mc:Choice Requires="p14">
      <p:transition spd="slow" p14:dur="2000" advTm="185532"/>
    </mc:Choice>
    <mc:Fallback xmlns="">
      <p:transition spd="slow" advTm="185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 calcmode="lin" valueType="num">
                                      <p:cBhvr additive="base">
                                        <p:cTn id="5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 calcmode="lin" valueType="num">
                                      <p:cBhvr additive="base">
                                        <p:cTn id="6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
                                            <p:txEl>
                                              <p:pRg st="8" end="8"/>
                                            </p:txEl>
                                          </p:spTgt>
                                        </p:tgtEl>
                                        <p:attrNameLst>
                                          <p:attrName>style.visibility</p:attrName>
                                        </p:attrNameLst>
                                      </p:cBhvr>
                                      <p:to>
                                        <p:strVal val="visible"/>
                                      </p:to>
                                    </p:set>
                                    <p:animEffect transition="in" filter="wipe(down)">
                                      <p:cBhvr>
                                        <p:cTn id="72" dur="500"/>
                                        <p:tgtEl>
                                          <p:spTgt spid="4">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xEl>
                                              <p:pRg st="3" end="3"/>
                                            </p:txEl>
                                          </p:spTgt>
                                        </p:tgtEl>
                                        <p:attrNameLst>
                                          <p:attrName>style.visibility</p:attrName>
                                        </p:attrNameLst>
                                      </p:cBhvr>
                                      <p:to>
                                        <p:strVal val="visible"/>
                                      </p:to>
                                    </p:set>
                                    <p:anim calcmode="lin" valueType="num">
                                      <p:cBhvr additive="base">
                                        <p:cTn id="8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10"/>
                </p:tgtEl>
              </p:cMediaNode>
            </p:audio>
          </p:childTnLst>
        </p:cTn>
      </p:par>
    </p:tnLst>
    <p:bldLst>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E4D7-E5DC-4BCC-AB5A-7B13E5B14770}"/>
              </a:ext>
            </a:extLst>
          </p:cNvPr>
          <p:cNvSpPr>
            <a:spLocks noGrp="1"/>
          </p:cNvSpPr>
          <p:nvPr>
            <p:ph type="title"/>
          </p:nvPr>
        </p:nvSpPr>
        <p:spPr/>
        <p:txBody>
          <a:bodyPr/>
          <a:lstStyle/>
          <a:p>
            <a:r>
              <a:rPr lang="en-US" b="1" dirty="0"/>
              <a:t>John 14</a:t>
            </a:r>
            <a:br>
              <a:rPr lang="en-US" b="1" dirty="0"/>
            </a:br>
            <a:r>
              <a:rPr lang="en-US" b="1" dirty="0"/>
              <a:t>Verses to remember</a:t>
            </a:r>
          </a:p>
        </p:txBody>
      </p:sp>
      <p:sp>
        <p:nvSpPr>
          <p:cNvPr id="3" name="Content Placeholder 2">
            <a:extLst>
              <a:ext uri="{FF2B5EF4-FFF2-40B4-BE49-F238E27FC236}">
                <a16:creationId xmlns:a16="http://schemas.microsoft.com/office/drawing/2014/main" id="{83858D31-E555-F8AB-CFBA-FAC89EF43D14}"/>
              </a:ext>
            </a:extLst>
          </p:cNvPr>
          <p:cNvSpPr>
            <a:spLocks noGrp="1"/>
          </p:cNvSpPr>
          <p:nvPr>
            <p:ph idx="1"/>
          </p:nvPr>
        </p:nvSpPr>
        <p:spPr/>
        <p:txBody>
          <a:bodyPr>
            <a:normAutofit/>
          </a:bodyPr>
          <a:lstStyle/>
          <a:p>
            <a:pPr marL="0" indent="0">
              <a:buNone/>
            </a:pPr>
            <a:r>
              <a:rPr lang="en-US" sz="2400" b="1" dirty="0"/>
              <a:t>“Do not let your hearts be troubled. You have faith in God, have faith in me as well”</a:t>
            </a:r>
          </a:p>
          <a:p>
            <a:pPr marL="0" indent="0">
              <a:buNone/>
            </a:pPr>
            <a:r>
              <a:rPr lang="en-US" sz="2400" b="1" dirty="0"/>
              <a:t>“I am the Way, the Truth and the Life.”</a:t>
            </a:r>
          </a:p>
          <a:p>
            <a:pPr marL="0" indent="0">
              <a:buNone/>
            </a:pPr>
            <a:r>
              <a:rPr lang="en-US" sz="2400" b="1" dirty="0"/>
              <a:t>“I will come again”</a:t>
            </a:r>
          </a:p>
          <a:p>
            <a:pPr marL="0" indent="0">
              <a:buNone/>
            </a:pPr>
            <a:r>
              <a:rPr lang="en-US" sz="2400" b="1" dirty="0"/>
              <a:t>“Peace I leave with you; my peace I give to you. Not as the world gives do I give it to you. Do not let your hearts be troubled or afraid.” </a:t>
            </a:r>
          </a:p>
          <a:p>
            <a:pPr marL="0" indent="0">
              <a:buNone/>
            </a:pPr>
            <a:r>
              <a:rPr lang="en-US" sz="2400" b="1" dirty="0"/>
              <a:t>“If you love me, you will keep my commandments.” </a:t>
            </a:r>
          </a:p>
          <a:p>
            <a:pPr marL="0" indent="0">
              <a:buNone/>
            </a:pPr>
            <a:endParaRPr lang="en-US" sz="2400" b="1" dirty="0"/>
          </a:p>
          <a:p>
            <a:pPr marL="0" indent="0">
              <a:buNone/>
            </a:pPr>
            <a:endParaRPr lang="en-US" sz="2400" b="1" dirty="0"/>
          </a:p>
          <a:p>
            <a:pPr marL="0" indent="0">
              <a:buNone/>
            </a:pPr>
            <a:endParaRPr lang="en-US" sz="2400" b="1" dirty="0"/>
          </a:p>
        </p:txBody>
      </p:sp>
      <p:pic>
        <p:nvPicPr>
          <p:cNvPr id="3074" name="Picture 2">
            <a:extLst>
              <a:ext uri="{FF2B5EF4-FFF2-40B4-BE49-F238E27FC236}">
                <a16:creationId xmlns:a16="http://schemas.microsoft.com/office/drawing/2014/main" id="{66A59EEC-0D31-7CBF-D85C-BCA7F106D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502" y="1270000"/>
            <a:ext cx="25717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F89FB80-99F8-9592-53AE-F505C27CC0E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764771426"/>
      </p:ext>
    </p:extLst>
  </p:cSld>
  <p:clrMapOvr>
    <a:masterClrMapping/>
  </p:clrMapOvr>
  <mc:AlternateContent xmlns:mc="http://schemas.openxmlformats.org/markup-compatibility/2006" xmlns:p14="http://schemas.microsoft.com/office/powerpoint/2010/main">
    <mc:Choice Requires="p14">
      <p:transition spd="slow" p14:dur="2000" advTm="34412"/>
    </mc:Choice>
    <mc:Fallback xmlns="">
      <p:transition spd="slow" advTm="3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F226AD-AB62-2232-910F-F2A4B32E710C}"/>
              </a:ext>
            </a:extLst>
          </p:cNvPr>
          <p:cNvSpPr>
            <a:spLocks noGrp="1"/>
          </p:cNvSpPr>
          <p:nvPr>
            <p:ph idx="1"/>
          </p:nvPr>
        </p:nvSpPr>
        <p:spPr>
          <a:xfrm>
            <a:off x="606995" y="1415561"/>
            <a:ext cx="8596668" cy="4573047"/>
          </a:xfrm>
        </p:spPr>
        <p:txBody>
          <a:bodyPr>
            <a:normAutofit fontScale="92500" lnSpcReduction="20000"/>
          </a:bodyPr>
          <a:lstStyle/>
          <a:p>
            <a:pPr marL="0" indent="0">
              <a:buNone/>
            </a:pPr>
            <a:r>
              <a:rPr lang="en-US" sz="2600" dirty="0"/>
              <a:t>Holy Spirit, </a:t>
            </a:r>
          </a:p>
          <a:p>
            <a:pPr marL="0" indent="0">
              <a:buNone/>
            </a:pPr>
            <a:r>
              <a:rPr lang="en-US" sz="2600" dirty="0"/>
              <a:t>I invite You into my heart and mind. Grant me the wisdom to discern Your voice amidst the noise of the world. Help me to recognize Your gentle nudges and clear direction.</a:t>
            </a:r>
          </a:p>
          <a:p>
            <a:pPr marL="0" indent="0">
              <a:buNone/>
            </a:pPr>
            <a:r>
              <a:rPr lang="en-US" sz="2600" dirty="0"/>
              <a:t>In moments of confusion, be my compass. When faced with difficult choices, be my counselor. Guide my steps, my thoughts, and my actions, that they may align with Your perfect will.</a:t>
            </a:r>
          </a:p>
          <a:p>
            <a:pPr marL="0" indent="0">
              <a:buNone/>
            </a:pPr>
            <a:r>
              <a:rPr lang="en-US" sz="2600" dirty="0"/>
              <a:t>Give me the courage to follow where You lead, even when the path seems challenging. </a:t>
            </a:r>
          </a:p>
          <a:p>
            <a:pPr marL="0" indent="0">
              <a:buNone/>
            </a:pPr>
            <a:r>
              <a:rPr lang="en-US" sz="2600" dirty="0"/>
              <a:t>I ask you this in the name of Jesus Christ,</a:t>
            </a:r>
          </a:p>
          <a:p>
            <a:pPr marL="0" indent="0">
              <a:buNone/>
            </a:pPr>
            <a:r>
              <a:rPr lang="en-US" sz="2600" dirty="0"/>
              <a:t>Amen</a:t>
            </a:r>
          </a:p>
          <a:p>
            <a:endParaRPr lang="en-US" dirty="0"/>
          </a:p>
        </p:txBody>
      </p:sp>
      <p:pic>
        <p:nvPicPr>
          <p:cNvPr id="2050" name="Picture 2">
            <a:extLst>
              <a:ext uri="{FF2B5EF4-FFF2-40B4-BE49-F238E27FC236}">
                <a16:creationId xmlns:a16="http://schemas.microsoft.com/office/drawing/2014/main" id="{53FA40BE-96A5-B862-01BA-24E470486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947" y="92319"/>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26C07F8-E812-6504-0928-872816AFF6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8886975"/>
      </p:ext>
    </p:extLst>
  </p:cSld>
  <p:clrMapOvr>
    <a:masterClrMapping/>
  </p:clrMapOvr>
  <mc:AlternateContent xmlns:mc="http://schemas.openxmlformats.org/markup-compatibility/2006" xmlns:p14="http://schemas.microsoft.com/office/powerpoint/2010/main">
    <mc:Choice Requires="p14">
      <p:transition spd="slow" p14:dur="2000" advTm="45847"/>
    </mc:Choice>
    <mc:Fallback xmlns="">
      <p:transition spd="slow" advTm="4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8BE-B41D-1137-171E-5D155F791223}"/>
              </a:ext>
            </a:extLst>
          </p:cNvPr>
          <p:cNvSpPr>
            <a:spLocks noGrp="1"/>
          </p:cNvSpPr>
          <p:nvPr>
            <p:ph type="title"/>
          </p:nvPr>
        </p:nvSpPr>
        <p:spPr/>
        <p:txBody>
          <a:bodyPr/>
          <a:lstStyle/>
          <a:p>
            <a:r>
              <a:rPr lang="en-US" b="1" dirty="0"/>
              <a:t>John 14:1-14 </a:t>
            </a:r>
            <a:br>
              <a:rPr lang="en-US" b="1" dirty="0"/>
            </a:br>
            <a:r>
              <a:rPr lang="en-US" b="1" dirty="0"/>
              <a:t>Highlights</a:t>
            </a:r>
          </a:p>
        </p:txBody>
      </p:sp>
      <p:sp>
        <p:nvSpPr>
          <p:cNvPr id="3" name="Content Placeholder 2">
            <a:extLst>
              <a:ext uri="{FF2B5EF4-FFF2-40B4-BE49-F238E27FC236}">
                <a16:creationId xmlns:a16="http://schemas.microsoft.com/office/drawing/2014/main" id="{FDC037F6-F217-318D-C024-3FEF48C3385C}"/>
              </a:ext>
            </a:extLst>
          </p:cNvPr>
          <p:cNvSpPr>
            <a:spLocks noGrp="1"/>
          </p:cNvSpPr>
          <p:nvPr>
            <p:ph idx="1"/>
          </p:nvPr>
        </p:nvSpPr>
        <p:spPr/>
        <p:txBody>
          <a:bodyPr/>
          <a:lstStyle/>
          <a:p>
            <a:pPr marL="0" indent="0">
              <a:buNone/>
            </a:pPr>
            <a:r>
              <a:rPr lang="en-US" sz="2400" dirty="0"/>
              <a:t>Still in the upper room after sharing The Last Supper</a:t>
            </a:r>
          </a:p>
          <a:p>
            <a:pPr marL="0" indent="0">
              <a:buNone/>
            </a:pPr>
            <a:r>
              <a:rPr lang="en-US" sz="2400" dirty="0"/>
              <a:t>“Let not your hearts be troubled”</a:t>
            </a:r>
          </a:p>
          <a:p>
            <a:pPr marL="0" indent="0">
              <a:buNone/>
            </a:pPr>
            <a:r>
              <a:rPr lang="en-US" sz="2400" dirty="0"/>
              <a:t>“I go to prepare a place for you”</a:t>
            </a:r>
          </a:p>
          <a:p>
            <a:pPr marL="0" indent="0">
              <a:buNone/>
            </a:pPr>
            <a:r>
              <a:rPr lang="en-US" sz="2400" dirty="0"/>
              <a:t>“I will come again”</a:t>
            </a:r>
          </a:p>
          <a:p>
            <a:pPr marL="0" indent="0">
              <a:buNone/>
            </a:pPr>
            <a:r>
              <a:rPr lang="en-US" sz="2400" dirty="0"/>
              <a:t>“I Am the Way, the Truth and the Life”</a:t>
            </a:r>
          </a:p>
          <a:p>
            <a:pPr marL="0" indent="0">
              <a:buNone/>
            </a:pPr>
            <a:r>
              <a:rPr lang="en-US" sz="2400" dirty="0"/>
              <a:t>“Whoever has seen me has seen the Father”</a:t>
            </a:r>
          </a:p>
          <a:p>
            <a:pPr marL="0" indent="0">
              <a:buNone/>
            </a:pPr>
            <a:r>
              <a:rPr lang="en-US" sz="2400" dirty="0"/>
              <a:t>“If you ask me anything in my name, I will do it.”</a:t>
            </a:r>
          </a:p>
          <a:p>
            <a:pPr marL="0" indent="0">
              <a:buNone/>
            </a:pPr>
            <a:endParaRPr lang="en-US" dirty="0"/>
          </a:p>
        </p:txBody>
      </p:sp>
      <p:pic>
        <p:nvPicPr>
          <p:cNvPr id="3074" name="Picture 2">
            <a:extLst>
              <a:ext uri="{FF2B5EF4-FFF2-40B4-BE49-F238E27FC236}">
                <a16:creationId xmlns:a16="http://schemas.microsoft.com/office/drawing/2014/main" id="{B8CE0521-6F9E-2F69-8C3D-2847E291A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091" y="2765181"/>
            <a:ext cx="34575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07AB42B-1649-270A-C92A-3120813BE2E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087702691"/>
      </p:ext>
    </p:extLst>
  </p:cSld>
  <p:clrMapOvr>
    <a:masterClrMapping/>
  </p:clrMapOvr>
  <mc:AlternateContent xmlns:mc="http://schemas.openxmlformats.org/markup-compatibility/2006" xmlns:p14="http://schemas.microsoft.com/office/powerpoint/2010/main">
    <mc:Choice Requires="p14">
      <p:transition spd="slow" p14:dur="2000" advTm="37745"/>
    </mc:Choice>
    <mc:Fallback xmlns="">
      <p:transition spd="slow" advTm="3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CA92-BF87-3F5B-C4F5-92DD7486CEB4}"/>
              </a:ext>
            </a:extLst>
          </p:cNvPr>
          <p:cNvSpPr>
            <a:spLocks noGrp="1"/>
          </p:cNvSpPr>
          <p:nvPr>
            <p:ph type="title"/>
          </p:nvPr>
        </p:nvSpPr>
        <p:spPr>
          <a:xfrm>
            <a:off x="677334" y="609600"/>
            <a:ext cx="7145866" cy="1320800"/>
          </a:xfrm>
        </p:spPr>
        <p:txBody>
          <a:bodyPr>
            <a:normAutofit fontScale="90000"/>
          </a:bodyPr>
          <a:lstStyle/>
          <a:p>
            <a:r>
              <a:rPr lang="en-US" b="1" dirty="0">
                <a:solidFill>
                  <a:schemeClr val="tx1"/>
                </a:solidFill>
              </a:rPr>
              <a:t>John 14</a:t>
            </a:r>
            <a:br>
              <a:rPr lang="en-US" b="1" dirty="0">
                <a:solidFill>
                  <a:schemeClr val="tx1"/>
                </a:solidFill>
              </a:rPr>
            </a:br>
            <a:r>
              <a:rPr lang="en-US" b="1" dirty="0">
                <a:solidFill>
                  <a:schemeClr val="tx1"/>
                </a:solidFill>
              </a:rPr>
              <a:t>The Apostles question Jesus-</a:t>
            </a:r>
            <a:br>
              <a:rPr lang="en-US" b="1" dirty="0">
                <a:solidFill>
                  <a:schemeClr val="tx1"/>
                </a:solidFill>
              </a:rPr>
            </a:br>
            <a:endParaRPr lang="en-US" b="1" dirty="0">
              <a:solidFill>
                <a:schemeClr val="tx1"/>
              </a:solidFill>
            </a:endParaRPr>
          </a:p>
        </p:txBody>
      </p:sp>
      <p:sp>
        <p:nvSpPr>
          <p:cNvPr id="3" name="Content Placeholder 2">
            <a:extLst>
              <a:ext uri="{FF2B5EF4-FFF2-40B4-BE49-F238E27FC236}">
                <a16:creationId xmlns:a16="http://schemas.microsoft.com/office/drawing/2014/main" id="{59CC8D46-42EF-7581-C6D5-BBDC869DAE40}"/>
              </a:ext>
            </a:extLst>
          </p:cNvPr>
          <p:cNvSpPr>
            <a:spLocks noGrp="1"/>
          </p:cNvSpPr>
          <p:nvPr>
            <p:ph idx="1"/>
          </p:nvPr>
        </p:nvSpPr>
        <p:spPr>
          <a:xfrm>
            <a:off x="747672" y="2044700"/>
            <a:ext cx="8967828" cy="4370824"/>
          </a:xfrm>
        </p:spPr>
        <p:txBody>
          <a:bodyPr>
            <a:normAutofit/>
          </a:bodyPr>
          <a:lstStyle/>
          <a:p>
            <a:pPr marL="0" indent="0">
              <a:buNone/>
            </a:pPr>
            <a:r>
              <a:rPr lang="en-US" sz="2400" b="1" dirty="0"/>
              <a:t>They are bold enough to ask about what they do not understand.</a:t>
            </a:r>
          </a:p>
          <a:p>
            <a:pPr marL="400050" lvl="1" indent="0">
              <a:buNone/>
            </a:pPr>
            <a:r>
              <a:rPr lang="en-US" sz="2400" b="1" dirty="0">
                <a:solidFill>
                  <a:srgbClr val="00B050"/>
                </a:solidFill>
              </a:rPr>
              <a:t>Peter  13:35 “Master, where are you going?”</a:t>
            </a:r>
          </a:p>
          <a:p>
            <a:pPr marL="400050" lvl="1" indent="0">
              <a:buNone/>
            </a:pPr>
            <a:r>
              <a:rPr lang="en-US" sz="2400" b="1" dirty="0">
                <a:solidFill>
                  <a:schemeClr val="accent3">
                    <a:lumMod val="60000"/>
                    <a:lumOff val="40000"/>
                  </a:schemeClr>
                </a:solidFill>
              </a:rPr>
              <a:t>Thomas 14:5 “Master, we do not know where you are going; how can we know the way?”</a:t>
            </a:r>
          </a:p>
          <a:p>
            <a:pPr marL="400050" lvl="1" indent="0">
              <a:buNone/>
            </a:pPr>
            <a:r>
              <a:rPr lang="en-US" sz="2400" b="1" dirty="0">
                <a:solidFill>
                  <a:srgbClr val="00B0F0"/>
                </a:solidFill>
              </a:rPr>
              <a:t>Philip 14:8 “Master, show us the Father, and that will be enough for us.” </a:t>
            </a:r>
          </a:p>
          <a:p>
            <a:pPr marL="400050" lvl="1" indent="0">
              <a:buNone/>
            </a:pPr>
            <a:r>
              <a:rPr lang="en-US" sz="2400" b="1" dirty="0"/>
              <a:t>Judas (not Iscariot) 14:22  “But, Lord, why do you intend to show yourself to us and not to the world?”</a:t>
            </a:r>
          </a:p>
          <a:p>
            <a:pPr marL="0" indent="0">
              <a:buNone/>
            </a:pPr>
            <a:endParaRPr lang="en-US" sz="2600" dirty="0"/>
          </a:p>
        </p:txBody>
      </p:sp>
      <p:pic>
        <p:nvPicPr>
          <p:cNvPr id="1026" name="Picture 2">
            <a:extLst>
              <a:ext uri="{FF2B5EF4-FFF2-40B4-BE49-F238E27FC236}">
                <a16:creationId xmlns:a16="http://schemas.microsoft.com/office/drawing/2014/main" id="{85F87156-BF86-298A-598D-1288F22F6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6805" y="412750"/>
            <a:ext cx="30289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7BF9A88-1328-7F9F-ADAF-14F9AED22BE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091904273"/>
      </p:ext>
    </p:extLst>
  </p:cSld>
  <p:clrMapOvr>
    <a:masterClrMapping/>
  </p:clrMapOvr>
  <mc:AlternateContent xmlns:mc="http://schemas.openxmlformats.org/markup-compatibility/2006" xmlns:p14="http://schemas.microsoft.com/office/powerpoint/2010/main">
    <mc:Choice Requires="p14">
      <p:transition spd="slow" p14:dur="2000" advTm="46732"/>
    </mc:Choice>
    <mc:Fallback xmlns="">
      <p:transition spd="slow" advTm="46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46FB-F078-C125-96F5-5EAFECDDD97C}"/>
              </a:ext>
            </a:extLst>
          </p:cNvPr>
          <p:cNvSpPr>
            <a:spLocks noGrp="1"/>
          </p:cNvSpPr>
          <p:nvPr>
            <p:ph type="title"/>
          </p:nvPr>
        </p:nvSpPr>
        <p:spPr/>
        <p:txBody>
          <a:bodyPr/>
          <a:lstStyle/>
          <a:p>
            <a:r>
              <a:rPr lang="en-US" b="1" dirty="0"/>
              <a:t>John 14:1-3</a:t>
            </a:r>
          </a:p>
        </p:txBody>
      </p:sp>
      <p:sp>
        <p:nvSpPr>
          <p:cNvPr id="3" name="Content Placeholder 2">
            <a:extLst>
              <a:ext uri="{FF2B5EF4-FFF2-40B4-BE49-F238E27FC236}">
                <a16:creationId xmlns:a16="http://schemas.microsoft.com/office/drawing/2014/main" id="{D47E64A8-B997-6CA9-3AAB-B1C950E9E54F}"/>
              </a:ext>
            </a:extLst>
          </p:cNvPr>
          <p:cNvSpPr>
            <a:spLocks noGrp="1"/>
          </p:cNvSpPr>
          <p:nvPr>
            <p:ph idx="1"/>
          </p:nvPr>
        </p:nvSpPr>
        <p:spPr>
          <a:xfrm>
            <a:off x="320812" y="1684216"/>
            <a:ext cx="7253328" cy="3880773"/>
          </a:xfrm>
        </p:spPr>
        <p:txBody>
          <a:bodyPr/>
          <a:lstStyle/>
          <a:p>
            <a:pPr marL="0" indent="0">
              <a:buNone/>
            </a:pPr>
            <a:r>
              <a:rPr lang="en-US" dirty="0"/>
              <a:t> </a:t>
            </a:r>
            <a:r>
              <a:rPr lang="en-US" sz="2400" b="1" baseline="30000" dirty="0"/>
              <a:t>1 </a:t>
            </a:r>
            <a:r>
              <a:rPr lang="en-US" sz="2400" dirty="0"/>
              <a:t>“Do not let your hearts be troubled. You have faith in God; have faith also in me. </a:t>
            </a:r>
          </a:p>
          <a:p>
            <a:pPr marL="0" indent="0">
              <a:buNone/>
            </a:pPr>
            <a:endParaRPr lang="en-US" sz="2400" dirty="0"/>
          </a:p>
          <a:p>
            <a:pPr marL="0" indent="0">
              <a:buNone/>
            </a:pPr>
            <a:r>
              <a:rPr lang="en-US" sz="2400" b="1" baseline="30000" dirty="0"/>
              <a:t>2 </a:t>
            </a:r>
            <a:r>
              <a:rPr lang="en-US" sz="2400" dirty="0"/>
              <a:t>In my Father’s house there are many dwelling places. If there were not, would I have told you that I am going to prepare a place for you? </a:t>
            </a:r>
            <a:r>
              <a:rPr lang="en-US" sz="2400" b="1" baseline="30000" dirty="0"/>
              <a:t>3 </a:t>
            </a:r>
            <a:r>
              <a:rPr lang="en-US" sz="2400" dirty="0"/>
              <a:t>And if I go and prepare a place for you, I will come back again and take you to myself, so that where I am you also may be. </a:t>
            </a:r>
            <a:r>
              <a:rPr lang="en-US" sz="2400" b="1" baseline="30000" dirty="0"/>
              <a:t>4 </a:t>
            </a:r>
          </a:p>
        </p:txBody>
      </p:sp>
      <p:sp>
        <p:nvSpPr>
          <p:cNvPr id="4" name="Star: 6 Points 3">
            <a:extLst>
              <a:ext uri="{FF2B5EF4-FFF2-40B4-BE49-F238E27FC236}">
                <a16:creationId xmlns:a16="http://schemas.microsoft.com/office/drawing/2014/main" id="{C52CBECA-7470-9591-7E95-204A706F8D60}"/>
              </a:ext>
            </a:extLst>
          </p:cNvPr>
          <p:cNvSpPr/>
          <p:nvPr/>
        </p:nvSpPr>
        <p:spPr>
          <a:xfrm>
            <a:off x="5673969" y="2083284"/>
            <a:ext cx="509954" cy="430822"/>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Rectangle 4">
            <a:extLst>
              <a:ext uri="{FF2B5EF4-FFF2-40B4-BE49-F238E27FC236}">
                <a16:creationId xmlns:a16="http://schemas.microsoft.com/office/drawing/2014/main" id="{A9B620C0-924C-6929-9D23-A489EE90F2B0}"/>
              </a:ext>
            </a:extLst>
          </p:cNvPr>
          <p:cNvSpPr/>
          <p:nvPr/>
        </p:nvSpPr>
        <p:spPr>
          <a:xfrm>
            <a:off x="8020157" y="348761"/>
            <a:ext cx="3851031" cy="60022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Jesus uses language that describes how a 1</a:t>
            </a:r>
            <a:r>
              <a:rPr lang="en-US" sz="2400" baseline="30000" dirty="0"/>
              <a:t>st</a:t>
            </a:r>
            <a:r>
              <a:rPr lang="en-US" sz="2400" dirty="0"/>
              <a:t> century Jewish wedding is planned. </a:t>
            </a:r>
          </a:p>
          <a:p>
            <a:pPr algn="ctr"/>
            <a:endParaRPr lang="en-US" sz="2400" dirty="0"/>
          </a:p>
          <a:p>
            <a:pPr algn="ctr"/>
            <a:r>
              <a:rPr lang="en-US" sz="2400" dirty="0"/>
              <a:t>The groom goes away for a while to prepare a place for his bride in his “father’s house.”  When it is ready the groom returns to his betrothed and takes her to the place he has prepared for her. </a:t>
            </a:r>
          </a:p>
        </p:txBody>
      </p:sp>
      <p:sp>
        <p:nvSpPr>
          <p:cNvPr id="6" name="Star: 6 Points 5">
            <a:extLst>
              <a:ext uri="{FF2B5EF4-FFF2-40B4-BE49-F238E27FC236}">
                <a16:creationId xmlns:a16="http://schemas.microsoft.com/office/drawing/2014/main" id="{A140558C-D727-5B1C-D146-37A190AE8C1C}"/>
              </a:ext>
            </a:extLst>
          </p:cNvPr>
          <p:cNvSpPr/>
          <p:nvPr/>
        </p:nvSpPr>
        <p:spPr>
          <a:xfrm>
            <a:off x="11004712" y="5660283"/>
            <a:ext cx="509954" cy="430822"/>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4098" name="Picture 2">
            <a:extLst>
              <a:ext uri="{FF2B5EF4-FFF2-40B4-BE49-F238E27FC236}">
                <a16:creationId xmlns:a16="http://schemas.microsoft.com/office/drawing/2014/main" id="{9396A59C-773A-88F0-B5BA-4484DAC5ED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6763" y="5052594"/>
            <a:ext cx="2116015" cy="158701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2959803E-11CD-7250-8511-E983737B747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980769761"/>
      </p:ext>
    </p:extLst>
  </p:cSld>
  <p:clrMapOvr>
    <a:masterClrMapping/>
  </p:clrMapOvr>
  <mc:AlternateContent xmlns:mc="http://schemas.openxmlformats.org/markup-compatibility/2006" xmlns:p14="http://schemas.microsoft.com/office/powerpoint/2010/main">
    <mc:Choice Requires="p14">
      <p:transition spd="slow" p14:dur="2000" advTm="125362"/>
    </mc:Choice>
    <mc:Fallback xmlns="">
      <p:transition spd="slow" advTm="12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down)">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p:cTn id="31" dur="500" fill="hold"/>
                                        <p:tgtEl>
                                          <p:spTgt spid="4098"/>
                                        </p:tgtEl>
                                        <p:attrNameLst>
                                          <p:attrName>ppt_w</p:attrName>
                                        </p:attrNameLst>
                                      </p:cBhvr>
                                      <p:tavLst>
                                        <p:tav tm="0">
                                          <p:val>
                                            <p:fltVal val="0"/>
                                          </p:val>
                                        </p:tav>
                                        <p:tav tm="100000">
                                          <p:val>
                                            <p:strVal val="#ppt_w"/>
                                          </p:val>
                                        </p:tav>
                                      </p:tavLst>
                                    </p:anim>
                                    <p:anim calcmode="lin" valueType="num">
                                      <p:cBhvr>
                                        <p:cTn id="32" dur="500" fill="hold"/>
                                        <p:tgtEl>
                                          <p:spTgt spid="4098"/>
                                        </p:tgtEl>
                                        <p:attrNameLst>
                                          <p:attrName>ppt_h</p:attrName>
                                        </p:attrNameLst>
                                      </p:cBhvr>
                                      <p:tavLst>
                                        <p:tav tm="0">
                                          <p:val>
                                            <p:fltVal val="0"/>
                                          </p:val>
                                        </p:tav>
                                        <p:tav tm="100000">
                                          <p:val>
                                            <p:strVal val="#ppt_h"/>
                                          </p:val>
                                        </p:tav>
                                      </p:tavLst>
                                    </p:anim>
                                    <p:animEffect transition="in" filter="fade">
                                      <p:cBhvr>
                                        <p:cTn id="3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93B0-0193-E5D1-E14A-A5C6DB8BE948}"/>
              </a:ext>
            </a:extLst>
          </p:cNvPr>
          <p:cNvSpPr>
            <a:spLocks noGrp="1"/>
          </p:cNvSpPr>
          <p:nvPr>
            <p:ph type="title"/>
          </p:nvPr>
        </p:nvSpPr>
        <p:spPr>
          <a:xfrm>
            <a:off x="738880" y="592015"/>
            <a:ext cx="8596668" cy="1069731"/>
          </a:xfrm>
        </p:spPr>
        <p:txBody>
          <a:bodyPr/>
          <a:lstStyle/>
          <a:p>
            <a:r>
              <a:rPr lang="en-US" b="1" dirty="0"/>
              <a:t>John 14:4-6</a:t>
            </a:r>
          </a:p>
        </p:txBody>
      </p:sp>
      <p:sp>
        <p:nvSpPr>
          <p:cNvPr id="3" name="Content Placeholder 2">
            <a:extLst>
              <a:ext uri="{FF2B5EF4-FFF2-40B4-BE49-F238E27FC236}">
                <a16:creationId xmlns:a16="http://schemas.microsoft.com/office/drawing/2014/main" id="{E1092F98-7ED1-3D85-87C2-6EA244A02100}"/>
              </a:ext>
            </a:extLst>
          </p:cNvPr>
          <p:cNvSpPr>
            <a:spLocks noGrp="1"/>
          </p:cNvSpPr>
          <p:nvPr>
            <p:ph idx="1"/>
          </p:nvPr>
        </p:nvSpPr>
        <p:spPr>
          <a:xfrm>
            <a:off x="844388" y="2143004"/>
            <a:ext cx="7367628" cy="3880773"/>
          </a:xfrm>
        </p:spPr>
        <p:txBody>
          <a:bodyPr/>
          <a:lstStyle/>
          <a:p>
            <a:pPr marL="0" indent="0">
              <a:buNone/>
            </a:pPr>
            <a:r>
              <a:rPr lang="en-US" sz="2400" b="1" dirty="0"/>
              <a:t>Where [I] am going </a:t>
            </a:r>
            <a:r>
              <a:rPr lang="en-US" sz="2400" b="1" i="1" dirty="0"/>
              <a:t>you know the way</a:t>
            </a:r>
            <a:r>
              <a:rPr lang="en-US" sz="2400" b="1" dirty="0"/>
              <a:t>.”  </a:t>
            </a:r>
          </a:p>
          <a:p>
            <a:pPr marL="0" indent="0">
              <a:buNone/>
            </a:pPr>
            <a:endParaRPr lang="en-US" sz="2400" b="1" dirty="0"/>
          </a:p>
          <a:p>
            <a:pPr marL="0" indent="0">
              <a:buNone/>
            </a:pPr>
            <a:r>
              <a:rPr lang="en-US" sz="2400" b="1" baseline="30000" dirty="0"/>
              <a:t>5 </a:t>
            </a:r>
            <a:r>
              <a:rPr lang="en-US" sz="2400" b="1" dirty="0"/>
              <a:t>Thomas said to him, “Master, we do not know where you are going; how can we know the way?”   </a:t>
            </a:r>
          </a:p>
          <a:p>
            <a:pPr marL="0" indent="0">
              <a:buNone/>
            </a:pPr>
            <a:r>
              <a:rPr lang="en-US" sz="2400" b="1" baseline="30000" dirty="0"/>
              <a:t>6 </a:t>
            </a:r>
            <a:r>
              <a:rPr lang="en-US" sz="2400" b="1" dirty="0"/>
              <a:t>Jesus said to him, “I am the way and the truth and the life. </a:t>
            </a:r>
          </a:p>
          <a:p>
            <a:pPr marL="0" indent="0">
              <a:buNone/>
            </a:pPr>
            <a:r>
              <a:rPr lang="en-US" sz="2400" b="1" dirty="0"/>
              <a:t>No one comes to the Father except through me.  </a:t>
            </a:r>
          </a:p>
          <a:p>
            <a:endParaRPr lang="en-US" dirty="0"/>
          </a:p>
        </p:txBody>
      </p:sp>
      <p:pic>
        <p:nvPicPr>
          <p:cNvPr id="5122" name="Picture 2">
            <a:extLst>
              <a:ext uri="{FF2B5EF4-FFF2-40B4-BE49-F238E27FC236}">
                <a16:creationId xmlns:a16="http://schemas.microsoft.com/office/drawing/2014/main" id="{314A932B-CF36-3626-C540-5AF7D8514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5189" y="680767"/>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6" name="Star: 6 Points 5">
            <a:extLst>
              <a:ext uri="{FF2B5EF4-FFF2-40B4-BE49-F238E27FC236}">
                <a16:creationId xmlns:a16="http://schemas.microsoft.com/office/drawing/2014/main" id="{DA27ADC2-657E-FDF2-C5E4-BD743B4C588F}"/>
              </a:ext>
            </a:extLst>
          </p:cNvPr>
          <p:cNvSpPr/>
          <p:nvPr/>
        </p:nvSpPr>
        <p:spPr>
          <a:xfrm>
            <a:off x="2127739" y="3824653"/>
            <a:ext cx="442546" cy="540090"/>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6 Points 6">
            <a:extLst>
              <a:ext uri="{FF2B5EF4-FFF2-40B4-BE49-F238E27FC236}">
                <a16:creationId xmlns:a16="http://schemas.microsoft.com/office/drawing/2014/main" id="{D0ECC0AE-BB85-C4AE-E66B-4CA734733B06}"/>
              </a:ext>
            </a:extLst>
          </p:cNvPr>
          <p:cNvSpPr/>
          <p:nvPr/>
        </p:nvSpPr>
        <p:spPr>
          <a:xfrm>
            <a:off x="7124701" y="4627684"/>
            <a:ext cx="442546" cy="540090"/>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D5342597-17F0-4081-FC3C-1C8D058D2CF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36689684"/>
      </p:ext>
    </p:extLst>
  </p:cSld>
  <p:clrMapOvr>
    <a:masterClrMapping/>
  </p:clrMapOvr>
  <mc:AlternateContent xmlns:mc="http://schemas.openxmlformats.org/markup-compatibility/2006" xmlns:p14="http://schemas.microsoft.com/office/powerpoint/2010/main">
    <mc:Choice Requires="p14">
      <p:transition spd="slow" p14:dur="2000" advTm="50520"/>
    </mc:Choice>
    <mc:Fallback xmlns="">
      <p:transition spd="slow" advTm="5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D70B-2FA3-63D5-8EB6-3229C44C5DFA}"/>
              </a:ext>
            </a:extLst>
          </p:cNvPr>
          <p:cNvSpPr>
            <a:spLocks noGrp="1"/>
          </p:cNvSpPr>
          <p:nvPr>
            <p:ph type="title"/>
          </p:nvPr>
        </p:nvSpPr>
        <p:spPr>
          <a:xfrm>
            <a:off x="677334" y="609600"/>
            <a:ext cx="7534681" cy="1320800"/>
          </a:xfrm>
        </p:spPr>
        <p:txBody>
          <a:bodyPr>
            <a:normAutofit fontScale="90000"/>
          </a:bodyPr>
          <a:lstStyle/>
          <a:p>
            <a:r>
              <a:rPr lang="en-US" b="1" dirty="0"/>
              <a:t>The “way to God” is a well-worn road or path in the OT. </a:t>
            </a:r>
            <a:br>
              <a:rPr lang="en-US" dirty="0"/>
            </a:br>
            <a:endParaRPr lang="en-US" dirty="0"/>
          </a:p>
        </p:txBody>
      </p:sp>
      <p:sp>
        <p:nvSpPr>
          <p:cNvPr id="3" name="Content Placeholder 2">
            <a:extLst>
              <a:ext uri="{FF2B5EF4-FFF2-40B4-BE49-F238E27FC236}">
                <a16:creationId xmlns:a16="http://schemas.microsoft.com/office/drawing/2014/main" id="{B6AF6FC7-6E98-41F0-0B0D-49961879BF54}"/>
              </a:ext>
            </a:extLst>
          </p:cNvPr>
          <p:cNvSpPr>
            <a:spLocks noGrp="1"/>
          </p:cNvSpPr>
          <p:nvPr>
            <p:ph idx="1"/>
          </p:nvPr>
        </p:nvSpPr>
        <p:spPr>
          <a:xfrm>
            <a:off x="677334" y="2160589"/>
            <a:ext cx="8475458" cy="4284173"/>
          </a:xfrm>
        </p:spPr>
        <p:txBody>
          <a:bodyPr>
            <a:normAutofit lnSpcReduction="10000"/>
          </a:bodyPr>
          <a:lstStyle/>
          <a:p>
            <a:pPr marL="0" indent="0">
              <a:buNone/>
            </a:pPr>
            <a:r>
              <a:rPr lang="en-US" sz="2400" u="sng" dirty="0"/>
              <a:t>Deut 5:32-33</a:t>
            </a:r>
            <a:r>
              <a:rPr lang="en-US" sz="2400" dirty="0"/>
              <a:t>   Be  careful, therefore, to do as the </a:t>
            </a:r>
            <a:r>
              <a:rPr lang="en-US" sz="2400" cap="small" dirty="0"/>
              <a:t>Lord</a:t>
            </a:r>
            <a:r>
              <a:rPr lang="en-US" sz="2400" dirty="0"/>
              <a:t>, your God, has commanded you, not turning aside to the right or to the left, </a:t>
            </a:r>
            <a:r>
              <a:rPr lang="en-US" sz="2400" b="1" baseline="30000" dirty="0"/>
              <a:t>33 </a:t>
            </a:r>
            <a:r>
              <a:rPr lang="en-US" sz="2400" dirty="0"/>
              <a:t>but following </a:t>
            </a:r>
            <a:r>
              <a:rPr lang="en-US" sz="2400" b="1" dirty="0">
                <a:solidFill>
                  <a:srgbClr val="92D050"/>
                </a:solidFill>
              </a:rPr>
              <a:t>exactly the way that the </a:t>
            </a:r>
            <a:r>
              <a:rPr lang="en-US" sz="2400" b="1" cap="small" dirty="0">
                <a:solidFill>
                  <a:srgbClr val="92D050"/>
                </a:solidFill>
              </a:rPr>
              <a:t>Lord</a:t>
            </a:r>
            <a:r>
              <a:rPr lang="en-US" sz="2400" b="1" dirty="0">
                <a:solidFill>
                  <a:srgbClr val="92D050"/>
                </a:solidFill>
              </a:rPr>
              <a:t>, your God, commanded you </a:t>
            </a:r>
            <a:r>
              <a:rPr lang="en-US" sz="2400" dirty="0"/>
              <a:t>that you may live and prosper, and may have long life in the land which you are to possess.</a:t>
            </a:r>
          </a:p>
          <a:p>
            <a:pPr marL="0" indent="0">
              <a:buNone/>
            </a:pPr>
            <a:r>
              <a:rPr lang="en-US" sz="2400" b="1" u="sng" dirty="0"/>
              <a:t>Deut 31:29  </a:t>
            </a:r>
            <a:r>
              <a:rPr lang="en-US" sz="2400" b="1" dirty="0"/>
              <a:t>For I know that after my death you are sure to act corruptly and to turn aside from the way along which I commanded you, so that evil will befall you in time to come because you have done what is evil in the </a:t>
            </a:r>
            <a:r>
              <a:rPr lang="en-US" sz="2400" b="1" cap="small" dirty="0"/>
              <a:t>Lord</a:t>
            </a:r>
            <a:r>
              <a:rPr lang="en-US" sz="2400" b="1" dirty="0"/>
              <a:t>’s sight, and provoked him by your deeds.     (Moses)</a:t>
            </a:r>
          </a:p>
          <a:p>
            <a:pPr marL="0" indent="0">
              <a:buNone/>
            </a:pPr>
            <a:endParaRPr lang="en-US" sz="2400" dirty="0"/>
          </a:p>
          <a:p>
            <a:pPr marL="0" indent="0">
              <a:buNone/>
            </a:pPr>
            <a:endParaRPr lang="en-US" dirty="0"/>
          </a:p>
        </p:txBody>
      </p:sp>
      <p:sp>
        <p:nvSpPr>
          <p:cNvPr id="4" name="Rectangle 3">
            <a:extLst>
              <a:ext uri="{FF2B5EF4-FFF2-40B4-BE49-F238E27FC236}">
                <a16:creationId xmlns:a16="http://schemas.microsoft.com/office/drawing/2014/main" id="{A51712DE-B079-88B8-029A-25D2EDB000A8}"/>
              </a:ext>
            </a:extLst>
          </p:cNvPr>
          <p:cNvSpPr/>
          <p:nvPr/>
        </p:nvSpPr>
        <p:spPr>
          <a:xfrm>
            <a:off x="9293469" y="1002323"/>
            <a:ext cx="2743200" cy="56094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Isaiah 35:8</a:t>
            </a:r>
          </a:p>
          <a:p>
            <a:pPr algn="ctr"/>
            <a:r>
              <a:rPr lang="en-US" sz="2400" b="1" dirty="0"/>
              <a:t>A highway will be there,</a:t>
            </a:r>
            <a:br>
              <a:rPr lang="en-US" sz="2400" b="1" dirty="0"/>
            </a:br>
            <a:r>
              <a:rPr lang="en-US" sz="2400" b="1" dirty="0"/>
              <a:t>    called the holy way;</a:t>
            </a:r>
            <a:br>
              <a:rPr lang="en-US" sz="2400" b="1" dirty="0"/>
            </a:br>
            <a:r>
              <a:rPr lang="en-US" sz="2400" b="1" dirty="0"/>
              <a:t>No one unclean may pass over it,</a:t>
            </a:r>
            <a:br>
              <a:rPr lang="en-US" sz="2400" b="1" dirty="0"/>
            </a:br>
            <a:r>
              <a:rPr lang="en-US" sz="2400" b="1" dirty="0"/>
              <a:t>    but it will be for his people;</a:t>
            </a:r>
            <a:br>
              <a:rPr lang="en-US" sz="2400" b="1" dirty="0"/>
            </a:br>
            <a:r>
              <a:rPr lang="en-US" sz="2400" b="1" dirty="0"/>
              <a:t>    no traveler, not even fools, shall go astray on it.</a:t>
            </a:r>
          </a:p>
        </p:txBody>
      </p:sp>
      <p:pic>
        <p:nvPicPr>
          <p:cNvPr id="5" name="Audio 4">
            <a:hlinkClick r:id="" action="ppaction://media"/>
            <a:extLst>
              <a:ext uri="{FF2B5EF4-FFF2-40B4-BE49-F238E27FC236}">
                <a16:creationId xmlns:a16="http://schemas.microsoft.com/office/drawing/2014/main" id="{C8C42D4F-BFB4-E3D2-C99B-A37772AE661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098549853"/>
      </p:ext>
    </p:extLst>
  </p:cSld>
  <p:clrMapOvr>
    <a:masterClrMapping/>
  </p:clrMapOvr>
  <mc:AlternateContent xmlns:mc="http://schemas.openxmlformats.org/markup-compatibility/2006" xmlns:p14="http://schemas.microsoft.com/office/powerpoint/2010/main">
    <mc:Choice Requires="p14">
      <p:transition spd="slow" p14:dur="2000" advTm="82102"/>
    </mc:Choice>
    <mc:Fallback xmlns="">
      <p:transition spd="slow" advTm="8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D8ED-1038-17B7-76C6-600594065FF7}"/>
              </a:ext>
            </a:extLst>
          </p:cNvPr>
          <p:cNvSpPr>
            <a:spLocks noGrp="1"/>
          </p:cNvSpPr>
          <p:nvPr>
            <p:ph type="title"/>
          </p:nvPr>
        </p:nvSpPr>
        <p:spPr>
          <a:xfrm>
            <a:off x="677334" y="512884"/>
            <a:ext cx="8596668" cy="1320800"/>
          </a:xfrm>
        </p:spPr>
        <p:txBody>
          <a:bodyPr/>
          <a:lstStyle/>
          <a:p>
            <a:r>
              <a:rPr lang="en-US" b="1" dirty="0"/>
              <a:t>The Church is the “Way” in the NT</a:t>
            </a:r>
          </a:p>
        </p:txBody>
      </p:sp>
      <p:sp>
        <p:nvSpPr>
          <p:cNvPr id="3" name="Content Placeholder 2">
            <a:extLst>
              <a:ext uri="{FF2B5EF4-FFF2-40B4-BE49-F238E27FC236}">
                <a16:creationId xmlns:a16="http://schemas.microsoft.com/office/drawing/2014/main" id="{0CC63CEA-7A50-0F74-AA2A-BDB22B4A3812}"/>
              </a:ext>
            </a:extLst>
          </p:cNvPr>
          <p:cNvSpPr>
            <a:spLocks noGrp="1"/>
          </p:cNvSpPr>
          <p:nvPr>
            <p:ph idx="1"/>
          </p:nvPr>
        </p:nvSpPr>
        <p:spPr>
          <a:xfrm>
            <a:off x="677334" y="1705707"/>
            <a:ext cx="8596668" cy="4405993"/>
          </a:xfrm>
        </p:spPr>
        <p:txBody>
          <a:bodyPr>
            <a:normAutofit/>
          </a:bodyPr>
          <a:lstStyle/>
          <a:p>
            <a:pPr marL="0" indent="0">
              <a:buNone/>
            </a:pPr>
            <a:r>
              <a:rPr lang="en-US" sz="2400" b="1" dirty="0"/>
              <a:t>Acts 9:1-2 </a:t>
            </a:r>
            <a:r>
              <a:rPr lang="en-US" sz="2400" dirty="0"/>
              <a:t>Now Saul, still breathing murderous threats against the disciples of the Lord, went to the high priest </a:t>
            </a:r>
            <a:r>
              <a:rPr lang="en-US" sz="2400" b="1" baseline="30000" dirty="0"/>
              <a:t>2 </a:t>
            </a:r>
            <a:r>
              <a:rPr lang="en-US" sz="2400" dirty="0"/>
              <a:t>and asked him for letters to the synagogues in Damascus, that, if he should find any men or women </a:t>
            </a:r>
            <a:r>
              <a:rPr lang="en-US" sz="2400" b="1" i="1" dirty="0">
                <a:solidFill>
                  <a:srgbClr val="92D050"/>
                </a:solidFill>
              </a:rPr>
              <a:t>who belonged to the Way, </a:t>
            </a:r>
            <a:r>
              <a:rPr lang="en-US" sz="2400" dirty="0"/>
              <a:t>he might bring them back to Jerusalem in chains. </a:t>
            </a:r>
          </a:p>
          <a:p>
            <a:pPr marL="0" indent="0">
              <a:buNone/>
            </a:pPr>
            <a:endParaRPr lang="en-US" sz="2400" b="1" dirty="0"/>
          </a:p>
          <a:p>
            <a:pPr marL="0" indent="0">
              <a:buNone/>
            </a:pPr>
            <a:r>
              <a:rPr lang="en-US" sz="2400" b="1" dirty="0"/>
              <a:t>Acts 19:9 </a:t>
            </a:r>
            <a:r>
              <a:rPr lang="en-US" dirty="0"/>
              <a:t> </a:t>
            </a:r>
            <a:r>
              <a:rPr lang="en-US" sz="2400" b="1" baseline="30000" dirty="0"/>
              <a:t>9 </a:t>
            </a:r>
            <a:r>
              <a:rPr lang="en-US" sz="2400" dirty="0"/>
              <a:t>But when some in their obstinacy and disbelief </a:t>
            </a:r>
            <a:r>
              <a:rPr lang="en-US" sz="2400" b="1" dirty="0">
                <a:solidFill>
                  <a:srgbClr val="92D050"/>
                </a:solidFill>
              </a:rPr>
              <a:t>disparaged the Way </a:t>
            </a:r>
            <a:r>
              <a:rPr lang="en-US" sz="2400" dirty="0"/>
              <a:t>before the assembly, he withdrew and took his disciples with him and began to hold daily discussions in the lecture hall of Tyrannus.</a:t>
            </a:r>
            <a:endParaRPr lang="en-US" sz="2400" b="1" dirty="0"/>
          </a:p>
        </p:txBody>
      </p:sp>
      <p:pic>
        <p:nvPicPr>
          <p:cNvPr id="6146" name="Picture 2">
            <a:extLst>
              <a:ext uri="{FF2B5EF4-FFF2-40B4-BE49-F238E27FC236}">
                <a16:creationId xmlns:a16="http://schemas.microsoft.com/office/drawing/2014/main" id="{2E030A9A-9544-3E73-5834-5F7A5759F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3792" y="1490296"/>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3F54E37-E438-6B27-798A-C977DB23337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214709107"/>
      </p:ext>
    </p:extLst>
  </p:cSld>
  <p:clrMapOvr>
    <a:masterClrMapping/>
  </p:clrMapOvr>
  <mc:AlternateContent xmlns:mc="http://schemas.openxmlformats.org/markup-compatibility/2006" xmlns:p14="http://schemas.microsoft.com/office/powerpoint/2010/main">
    <mc:Choice Requires="p14">
      <p:transition spd="slow" p14:dur="2000" advTm="93589"/>
    </mc:Choice>
    <mc:Fallback xmlns="">
      <p:transition spd="slow" advTm="9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3FC8-7801-2389-12D0-F775B7F241A8}"/>
              </a:ext>
            </a:extLst>
          </p:cNvPr>
          <p:cNvSpPr>
            <a:spLocks noGrp="1"/>
          </p:cNvSpPr>
          <p:nvPr>
            <p:ph type="title"/>
          </p:nvPr>
        </p:nvSpPr>
        <p:spPr/>
        <p:txBody>
          <a:bodyPr>
            <a:normAutofit fontScale="90000"/>
          </a:bodyPr>
          <a:lstStyle/>
          <a:p>
            <a:r>
              <a:rPr lang="en-US" b="1" i="1" dirty="0"/>
              <a:t>The way of  Truth </a:t>
            </a:r>
            <a:r>
              <a:rPr lang="en-US" b="1" dirty="0"/>
              <a:t>in the OT is faithfulness, loyalty and a commitment to a holy lifestyle.</a:t>
            </a:r>
          </a:p>
        </p:txBody>
      </p:sp>
      <p:sp>
        <p:nvSpPr>
          <p:cNvPr id="3" name="Content Placeholder 2">
            <a:extLst>
              <a:ext uri="{FF2B5EF4-FFF2-40B4-BE49-F238E27FC236}">
                <a16:creationId xmlns:a16="http://schemas.microsoft.com/office/drawing/2014/main" id="{32030A8A-4146-659A-85AB-FF9723B0C99C}"/>
              </a:ext>
            </a:extLst>
          </p:cNvPr>
          <p:cNvSpPr>
            <a:spLocks noGrp="1"/>
          </p:cNvSpPr>
          <p:nvPr>
            <p:ph idx="1"/>
          </p:nvPr>
        </p:nvSpPr>
        <p:spPr>
          <a:xfrm>
            <a:off x="967480" y="2477112"/>
            <a:ext cx="7833620" cy="3880773"/>
          </a:xfrm>
        </p:spPr>
        <p:txBody>
          <a:bodyPr>
            <a:normAutofit/>
          </a:bodyPr>
          <a:lstStyle/>
          <a:p>
            <a:pPr marL="0" indent="0">
              <a:buNone/>
            </a:pPr>
            <a:r>
              <a:rPr lang="en-US" sz="2400" dirty="0"/>
              <a:t>Psalm 86:11   </a:t>
            </a:r>
            <a:r>
              <a:rPr lang="en-US" sz="2400" b="1" dirty="0"/>
              <a:t>Teach me, </a:t>
            </a:r>
            <a:r>
              <a:rPr lang="en-US" sz="2400" b="1" cap="small" dirty="0"/>
              <a:t>Lord</a:t>
            </a:r>
            <a:r>
              <a:rPr lang="en-US" sz="2400" b="1" dirty="0"/>
              <a:t>, your way,</a:t>
            </a:r>
            <a:br>
              <a:rPr lang="en-US" sz="2400" b="1" dirty="0"/>
            </a:br>
            <a:r>
              <a:rPr lang="en-US" sz="2400" b="1" dirty="0"/>
              <a:t>                     that I may walk in your truth,</a:t>
            </a:r>
            <a:br>
              <a:rPr lang="en-US" sz="2400" b="1" dirty="0"/>
            </a:br>
            <a:r>
              <a:rPr lang="en-US" sz="2400" b="1" dirty="0"/>
              <a:t>                     single-hearted and revering your name.</a:t>
            </a:r>
          </a:p>
          <a:p>
            <a:pPr marL="0" indent="0">
              <a:buNone/>
            </a:pPr>
            <a:r>
              <a:rPr lang="en-US" sz="2400" b="1" dirty="0"/>
              <a:t>Psalm 119:30   I have chosen the way of faithfulness;</a:t>
            </a:r>
            <a:br>
              <a:rPr lang="en-US" sz="2400" b="1" dirty="0"/>
            </a:br>
            <a:r>
              <a:rPr lang="en-US" sz="2400" b="1" dirty="0"/>
              <a:t>   				    I have set my heart on your laws.</a:t>
            </a:r>
          </a:p>
          <a:p>
            <a:pPr marL="0" indent="0">
              <a:buNone/>
            </a:pPr>
            <a:r>
              <a:rPr lang="en-US" sz="2400" b="1" dirty="0"/>
              <a:t>Psalm 26:3      for I have always been mindful of your 				   unfailing love and have lived in   						   reliance on your faithfulness.</a:t>
            </a:r>
          </a:p>
        </p:txBody>
      </p:sp>
      <p:pic>
        <p:nvPicPr>
          <p:cNvPr id="4" name="Audio 3">
            <a:hlinkClick r:id="" action="ppaction://media"/>
            <a:extLst>
              <a:ext uri="{FF2B5EF4-FFF2-40B4-BE49-F238E27FC236}">
                <a16:creationId xmlns:a16="http://schemas.microsoft.com/office/drawing/2014/main" id="{0753E9CC-16DA-09BC-BC97-8D926239467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192282681"/>
      </p:ext>
    </p:extLst>
  </p:cSld>
  <p:clrMapOvr>
    <a:masterClrMapping/>
  </p:clrMapOvr>
  <mc:AlternateContent xmlns:mc="http://schemas.openxmlformats.org/markup-compatibility/2006" xmlns:p14="http://schemas.microsoft.com/office/powerpoint/2010/main">
    <mc:Choice Requires="p14">
      <p:transition spd="slow" p14:dur="2000" advTm="48178"/>
    </mc:Choice>
    <mc:Fallback xmlns="">
      <p:transition spd="slow" advTm="4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6.1|4.5|22.5|6"/>
</p:tagLst>
</file>

<file path=ppt/tags/tag10.xml><?xml version="1.0" encoding="utf-8"?>
<p:tagLst xmlns:a="http://schemas.openxmlformats.org/drawingml/2006/main" xmlns:r="http://schemas.openxmlformats.org/officeDocument/2006/relationships" xmlns:p="http://schemas.openxmlformats.org/presentationml/2006/main">
  <p:tag name="TIMING" val="|5.6|14|27.1|23.2|7.4|6|21.3|0.8"/>
</p:tagLst>
</file>

<file path=ppt/tags/tag11.xml><?xml version="1.0" encoding="utf-8"?>
<p:tagLst xmlns:a="http://schemas.openxmlformats.org/drawingml/2006/main" xmlns:r="http://schemas.openxmlformats.org/officeDocument/2006/relationships" xmlns:p="http://schemas.openxmlformats.org/presentationml/2006/main">
  <p:tag name="TIMING" val="|5.5|27.2|14.3|23.5|9.7|4.2|3"/>
</p:tagLst>
</file>

<file path=ppt/tags/tag12.xml><?xml version="1.0" encoding="utf-8"?>
<p:tagLst xmlns:a="http://schemas.openxmlformats.org/drawingml/2006/main" xmlns:r="http://schemas.openxmlformats.org/officeDocument/2006/relationships" xmlns:p="http://schemas.openxmlformats.org/presentationml/2006/main">
  <p:tag name="TIMING" val="|0.9|42.1|25|52.8"/>
</p:tagLst>
</file>

<file path=ppt/tags/tag13.xml><?xml version="1.0" encoding="utf-8"?>
<p:tagLst xmlns:a="http://schemas.openxmlformats.org/drawingml/2006/main" xmlns:r="http://schemas.openxmlformats.org/officeDocument/2006/relationships" xmlns:p="http://schemas.openxmlformats.org/presentationml/2006/main">
  <p:tag name="TIMING" val="|5.7|15|0.8|41.5|12.1|1.1"/>
</p:tagLst>
</file>

<file path=ppt/tags/tag14.xml><?xml version="1.0" encoding="utf-8"?>
<p:tagLst xmlns:a="http://schemas.openxmlformats.org/drawingml/2006/main" xmlns:r="http://schemas.openxmlformats.org/officeDocument/2006/relationships" xmlns:p="http://schemas.openxmlformats.org/presentationml/2006/main">
  <p:tag name="TIMING" val="|4|4.6|6.2|14|12.9|10"/>
</p:tagLst>
</file>

<file path=ppt/tags/tag15.xml><?xml version="1.0" encoding="utf-8"?>
<p:tagLst xmlns:a="http://schemas.openxmlformats.org/drawingml/2006/main" xmlns:r="http://schemas.openxmlformats.org/officeDocument/2006/relationships" xmlns:p="http://schemas.openxmlformats.org/presentationml/2006/main">
  <p:tag name="TIMING" val="|5.9|10.6|12|0.6|4.6|14|0.9|10.1|8.4|0.8|25.4|2.3|18.5"/>
</p:tagLst>
</file>

<file path=ppt/tags/tag16.xml><?xml version="1.0" encoding="utf-8"?>
<p:tagLst xmlns:a="http://schemas.openxmlformats.org/drawingml/2006/main" xmlns:r="http://schemas.openxmlformats.org/officeDocument/2006/relationships" xmlns:p="http://schemas.openxmlformats.org/presentationml/2006/main">
  <p:tag name="TIMING" val="|5.8|19.6|29.6|1.1|1.3|24.5"/>
</p:tagLst>
</file>

<file path=ppt/tags/tag17.xml><?xml version="1.0" encoding="utf-8"?>
<p:tagLst xmlns:a="http://schemas.openxmlformats.org/drawingml/2006/main" xmlns:r="http://schemas.openxmlformats.org/officeDocument/2006/relationships" xmlns:p="http://schemas.openxmlformats.org/presentationml/2006/main">
  <p:tag name="TIMING" val="|15.3|12.3"/>
</p:tagLst>
</file>

<file path=ppt/tags/tag18.xml><?xml version="1.0" encoding="utf-8"?>
<p:tagLst xmlns:a="http://schemas.openxmlformats.org/drawingml/2006/main" xmlns:r="http://schemas.openxmlformats.org/officeDocument/2006/relationships" xmlns:p="http://schemas.openxmlformats.org/presentationml/2006/main">
  <p:tag name="TIMING" val="|18.8|9.9|10"/>
</p:tagLst>
</file>

<file path=ppt/tags/tag19.xml><?xml version="1.0" encoding="utf-8"?>
<p:tagLst xmlns:a="http://schemas.openxmlformats.org/drawingml/2006/main" xmlns:r="http://schemas.openxmlformats.org/officeDocument/2006/relationships" xmlns:p="http://schemas.openxmlformats.org/presentationml/2006/main">
  <p:tag name="TIMING" val="|5.2|16.5|7.5|38.9|4.2|10.7|4.7|7.5|6|9.5|25.4|0.9|11.3|2.8|4.1"/>
</p:tagLst>
</file>

<file path=ppt/tags/tag2.xml><?xml version="1.0" encoding="utf-8"?>
<p:tagLst xmlns:a="http://schemas.openxmlformats.org/drawingml/2006/main" xmlns:r="http://schemas.openxmlformats.org/officeDocument/2006/relationships" xmlns:p="http://schemas.openxmlformats.org/presentationml/2006/main">
  <p:tag name="TIMING" val="|9.1|5.8|3.1|2.8|4.2|4.5"/>
</p:tagLst>
</file>

<file path=ppt/tags/tag20.xml><?xml version="1.0" encoding="utf-8"?>
<p:tagLst xmlns:a="http://schemas.openxmlformats.org/drawingml/2006/main" xmlns:r="http://schemas.openxmlformats.org/officeDocument/2006/relationships" xmlns:p="http://schemas.openxmlformats.org/presentationml/2006/main">
  <p:tag name="TIMING" val="|2.9|8.5|3.2|2.3|10"/>
</p:tagLst>
</file>

<file path=ppt/tags/tag3.xml><?xml version="1.0" encoding="utf-8"?>
<p:tagLst xmlns:a="http://schemas.openxmlformats.org/drawingml/2006/main" xmlns:r="http://schemas.openxmlformats.org/officeDocument/2006/relationships" xmlns:p="http://schemas.openxmlformats.org/presentationml/2006/main">
  <p:tag name="TIMING" val="|9.8|7.1|9.5|8"/>
</p:tagLst>
</file>

<file path=ppt/tags/tag4.xml><?xml version="1.0" encoding="utf-8"?>
<p:tagLst xmlns:a="http://schemas.openxmlformats.org/drawingml/2006/main" xmlns:r="http://schemas.openxmlformats.org/officeDocument/2006/relationships" xmlns:p="http://schemas.openxmlformats.org/presentationml/2006/main">
  <p:tag name="TIMING" val="|5.5|26.8|19.3|6.4|62.3"/>
</p:tagLst>
</file>

<file path=ppt/tags/tag5.xml><?xml version="1.0" encoding="utf-8"?>
<p:tagLst xmlns:a="http://schemas.openxmlformats.org/drawingml/2006/main" xmlns:r="http://schemas.openxmlformats.org/officeDocument/2006/relationships" xmlns:p="http://schemas.openxmlformats.org/presentationml/2006/main">
  <p:tag name="TIMING" val="|2|4.3|22.9"/>
</p:tagLst>
</file>

<file path=ppt/tags/tag6.xml><?xml version="1.0" encoding="utf-8"?>
<p:tagLst xmlns:a="http://schemas.openxmlformats.org/drawingml/2006/main" xmlns:r="http://schemas.openxmlformats.org/officeDocument/2006/relationships" xmlns:p="http://schemas.openxmlformats.org/presentationml/2006/main">
  <p:tag name="TIMING" val="|8.1|21.8|27.5"/>
</p:tagLst>
</file>

<file path=ppt/tags/tag7.xml><?xml version="1.0" encoding="utf-8"?>
<p:tagLst xmlns:a="http://schemas.openxmlformats.org/drawingml/2006/main" xmlns:r="http://schemas.openxmlformats.org/officeDocument/2006/relationships" xmlns:p="http://schemas.openxmlformats.org/presentationml/2006/main">
  <p:tag name="TIMING" val="|8.2|29.9"/>
</p:tagLst>
</file>

<file path=ppt/tags/tag8.xml><?xml version="1.0" encoding="utf-8"?>
<p:tagLst xmlns:a="http://schemas.openxmlformats.org/drawingml/2006/main" xmlns:r="http://schemas.openxmlformats.org/officeDocument/2006/relationships" xmlns:p="http://schemas.openxmlformats.org/presentationml/2006/main">
  <p:tag name="TIMING" val="|8.7|10.8|13.5"/>
</p:tagLst>
</file>

<file path=ppt/tags/tag9.xml><?xml version="1.0" encoding="utf-8"?>
<p:tagLst xmlns:a="http://schemas.openxmlformats.org/drawingml/2006/main" xmlns:r="http://schemas.openxmlformats.org/officeDocument/2006/relationships" xmlns:p="http://schemas.openxmlformats.org/presentationml/2006/main">
  <p:tag name="TIMING" val="|6|12.4|12.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789</TotalTime>
  <Words>3795</Words>
  <Application>Microsoft Office PowerPoint</Application>
  <PresentationFormat>Widescreen</PresentationFormat>
  <Paragraphs>227</Paragraphs>
  <Slides>24</Slides>
  <Notes>13</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Wingdings 3</vt:lpstr>
      <vt:lpstr>Facet</vt:lpstr>
      <vt:lpstr>John 14</vt:lpstr>
      <vt:lpstr>In our last lesson…</vt:lpstr>
      <vt:lpstr>John 14:1-14  Highlights</vt:lpstr>
      <vt:lpstr>John 14 The Apostles question Jesus- </vt:lpstr>
      <vt:lpstr>John 14:1-3</vt:lpstr>
      <vt:lpstr>John 14:4-6</vt:lpstr>
      <vt:lpstr>The “way to God” is a well-worn road or path in the OT.  </vt:lpstr>
      <vt:lpstr>The Church is the “Way” in the NT</vt:lpstr>
      <vt:lpstr>The way of  Truth in the OT is faithfulness, loyalty and a commitment to a holy lifestyle.</vt:lpstr>
      <vt:lpstr>And the “Life” A lifestyle of righteousness</vt:lpstr>
      <vt:lpstr>I Am the Way, the Truth and the Life.</vt:lpstr>
      <vt:lpstr>John 14:7-11  </vt:lpstr>
      <vt:lpstr>PowerPoint Presentation</vt:lpstr>
      <vt:lpstr>John 14:12-14</vt:lpstr>
      <vt:lpstr>John 14:15-18</vt:lpstr>
      <vt:lpstr>The Holy Spirit is eternal</vt:lpstr>
      <vt:lpstr>John 14:19-21</vt:lpstr>
      <vt:lpstr>Paul’s teaching on the in-dwelling  Holy Spirit</vt:lpstr>
      <vt:lpstr>John 14:22-24</vt:lpstr>
      <vt:lpstr>John 14:25-26</vt:lpstr>
      <vt:lpstr>John 14:27</vt:lpstr>
      <vt:lpstr>John 14:28-31</vt:lpstr>
      <vt:lpstr>John 14 Verses to remember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Dianne Alaimo</dc:creator>
  <cp:lastModifiedBy>Dan Holsen</cp:lastModifiedBy>
  <cp:revision>9</cp:revision>
  <dcterms:created xsi:type="dcterms:W3CDTF">2026-02-01T15:54:50Z</dcterms:created>
  <dcterms:modified xsi:type="dcterms:W3CDTF">2026-02-16T21:03:33Z</dcterms:modified>
</cp:coreProperties>
</file>